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5"/>
  </p:notesMasterIdLst>
  <p:sldIdLst>
    <p:sldId id="256" r:id="rId2"/>
    <p:sldId id="327" r:id="rId3"/>
    <p:sldId id="259" r:id="rId4"/>
    <p:sldId id="330" r:id="rId5"/>
    <p:sldId id="331" r:id="rId6"/>
    <p:sldId id="329" r:id="rId7"/>
    <p:sldId id="323" r:id="rId8"/>
    <p:sldId id="332" r:id="rId9"/>
    <p:sldId id="333" r:id="rId10"/>
    <p:sldId id="324" r:id="rId11"/>
    <p:sldId id="334" r:id="rId12"/>
    <p:sldId id="308" r:id="rId13"/>
    <p:sldId id="325" r:id="rId14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6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7876E7-E549-CA62-5D5A-FF6D14BB4AC6}" name="Joao Vieira" initials="JV" userId="S::joaopvieira@ua.pt::ee994a60-c2fb-4a57-91cc-8923d9e0c3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1FA64"/>
    <a:srgbClr val="471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A4291F-09E4-CAA2-8B50-ACE97B8671E2}" v="331" dt="2025-03-18T11:36:10.408"/>
    <p1510:client id="{6EAFF21B-8DF9-E222-D3FC-B65EE77C690C}" v="18" dt="2025-03-19T00:06:48.774"/>
    <p1510:client id="{7D528ED1-A5BE-819D-12F2-DC84178AFEDA}" v="122" dt="2025-03-18T00:01:14.381"/>
    <p1510:client id="{94E7D2F9-05E8-03C1-4CC9-7BA626457392}" v="93" dt="2025-03-17T23:05:35.866"/>
    <p1510:client id="{B71BFB6A-B1E3-D70F-8149-48437514A7B4}" v="28" dt="2025-03-18T11:49:15.931"/>
    <p1510:client id="{D63E9CFF-2B5D-70B4-FD8E-1657136D849D}" v="653" dt="2025-03-17T00:41:02.464"/>
    <p1510:client id="{E3B10DE2-913E-8247-A53E-F0E395D0B5B8}" v="32" dt="2025-03-18T01:43:08.899"/>
    <p1510:client id="{E70782A3-35F9-1E1B-5C3D-78A7C6B85D94}" v="587" dt="2025-03-17T11:42:51.997"/>
    <p1510:client id="{EFDB1C63-AC04-33B2-1277-CF9EE4C5EF91}" v="236" dt="2025-03-17T01:28:10.764"/>
  </p1510:revLst>
</p1510:revInfo>
</file>

<file path=ppt/tableStyles.xml><?xml version="1.0" encoding="utf-8"?>
<a:tblStyleLst xmlns:a="http://schemas.openxmlformats.org/drawingml/2006/main" def="{EB3414EA-1D6B-42AC-B0BF-F71270CFF913}">
  <a:tblStyle styleId="{EB3414EA-1D6B-42AC-B0BF-F71270CFF9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6519A2-DDB9-42E4-ADDC-A7AB98270B8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67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Silva" userId="S::jm.silva@ua.pt::e38a486c-dd57-4f38-804d-b15320522d94" providerId="AD" clId="Web-{6EAFF21B-8DF9-E222-D3FC-B65EE77C690C}"/>
    <pc:docChg chg="modSld">
      <pc:chgData name="José Silva" userId="S::jm.silva@ua.pt::e38a486c-dd57-4f38-804d-b15320522d94" providerId="AD" clId="Web-{6EAFF21B-8DF9-E222-D3FC-B65EE77C690C}" dt="2025-03-19T00:06:48.774" v="17" actId="14100"/>
      <pc:docMkLst>
        <pc:docMk/>
      </pc:docMkLst>
      <pc:sldChg chg="addSp delSp modSp">
        <pc:chgData name="José Silva" userId="S::jm.silva@ua.pt::e38a486c-dd57-4f38-804d-b15320522d94" providerId="AD" clId="Web-{6EAFF21B-8DF9-E222-D3FC-B65EE77C690C}" dt="2025-03-19T00:06:48.774" v="17" actId="14100"/>
        <pc:sldMkLst>
          <pc:docMk/>
          <pc:sldMk cId="3149621490" sldId="331"/>
        </pc:sldMkLst>
        <pc:spChg chg="mod">
          <ac:chgData name="José Silva" userId="S::jm.silva@ua.pt::e38a486c-dd57-4f38-804d-b15320522d94" providerId="AD" clId="Web-{6EAFF21B-8DF9-E222-D3FC-B65EE77C690C}" dt="2025-03-19T00:06:37.461" v="15"/>
          <ac:spMkLst>
            <pc:docMk/>
            <pc:sldMk cId="3149621490" sldId="331"/>
            <ac:spMk id="13" creationId="{C5096C50-EDE4-DE93-14BD-B9E3196D3B99}"/>
          </ac:spMkLst>
        </pc:spChg>
        <pc:picChg chg="del">
          <ac:chgData name="José Silva" userId="S::jm.silva@ua.pt::e38a486c-dd57-4f38-804d-b15320522d94" providerId="AD" clId="Web-{6EAFF21B-8DF9-E222-D3FC-B65EE77C690C}" dt="2025-03-19T00:06:26.069" v="14"/>
          <ac:picMkLst>
            <pc:docMk/>
            <pc:sldMk cId="3149621490" sldId="331"/>
            <ac:picMk id="7" creationId="{88BF04C9-0ACE-9DEC-4333-019EB3D4DEB9}"/>
          </ac:picMkLst>
        </pc:picChg>
        <pc:picChg chg="add mod">
          <ac:chgData name="José Silva" userId="S::jm.silva@ua.pt::e38a486c-dd57-4f38-804d-b15320522d94" providerId="AD" clId="Web-{6EAFF21B-8DF9-E222-D3FC-B65EE77C690C}" dt="2025-03-19T00:06:48.774" v="17" actId="14100"/>
          <ac:picMkLst>
            <pc:docMk/>
            <pc:sldMk cId="3149621490" sldId="331"/>
            <ac:picMk id="8" creationId="{B4863086-6B36-7D07-8A5D-DBEB8D76DBA2}"/>
          </ac:picMkLst>
        </pc:picChg>
      </pc:sldChg>
      <pc:sldChg chg="modSp">
        <pc:chgData name="José Silva" userId="S::jm.silva@ua.pt::e38a486c-dd57-4f38-804d-b15320522d94" providerId="AD" clId="Web-{6EAFF21B-8DF9-E222-D3FC-B65EE77C690C}" dt="2025-03-18T23:23:22.924" v="9" actId="20577"/>
        <pc:sldMkLst>
          <pc:docMk/>
          <pc:sldMk cId="2927514258" sldId="333"/>
        </pc:sldMkLst>
        <pc:spChg chg="mod">
          <ac:chgData name="José Silva" userId="S::jm.silva@ua.pt::e38a486c-dd57-4f38-804d-b15320522d94" providerId="AD" clId="Web-{6EAFF21B-8DF9-E222-D3FC-B65EE77C690C}" dt="2025-03-18T23:23:22.924" v="9" actId="20577"/>
          <ac:spMkLst>
            <pc:docMk/>
            <pc:sldMk cId="2927514258" sldId="333"/>
            <ac:spMk id="6" creationId="{A5B27598-CA5C-4BBE-593A-8C438DDA8D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088e096f81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088e096f81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142B609E-DDBA-F520-0426-122D5544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B7B00102-E578-0161-6D2F-4E85D1C321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C694B790-2861-9CD7-CEE9-2E3EDDD69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6882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867308C7-508C-11F0-7493-D0D2F8F22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5A0B4BFC-92C0-43BF-4192-5CE84E0F8F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44BD47C1-F1B4-B316-8163-445963C21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612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>
          <a:extLst>
            <a:ext uri="{FF2B5EF4-FFF2-40B4-BE49-F238E27FC236}">
              <a16:creationId xmlns:a16="http://schemas.microsoft.com/office/drawing/2014/main" id="{86BFFFFF-9D48-0D62-3A19-2A7929EFE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088e096f81_0_465:notes">
            <a:extLst>
              <a:ext uri="{FF2B5EF4-FFF2-40B4-BE49-F238E27FC236}">
                <a16:creationId xmlns:a16="http://schemas.microsoft.com/office/drawing/2014/main" id="{2A953BA3-E59B-7D62-2C4D-30C79B8567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088e096f81_0_465:notes">
            <a:extLst>
              <a:ext uri="{FF2B5EF4-FFF2-40B4-BE49-F238E27FC236}">
                <a16:creationId xmlns:a16="http://schemas.microsoft.com/office/drawing/2014/main" id="{8D280D1B-6B23-12F3-FCD5-8DD2E1E98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50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477DEA43-2C1D-5135-2A37-56EE0347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CAE484B2-A09E-AA61-2F45-A173E30CC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5A430CFB-7F10-1B2A-76A7-E7047D762A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384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FB8A7F00-7B7A-F7EF-68D2-B761931C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EF8C1ECC-CAB9-58B8-362F-966A62D0D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B092BF23-4557-962C-D611-805E45766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4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A08CED82-BF55-B8A9-4D3E-366EEED2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AD7B99E0-71B9-4570-05CD-547E438B8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FB9A4043-7439-9297-C96B-B10483E52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579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7097C814-0A46-A18E-436D-88E772B9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577DA5DF-F7A8-1655-CDF9-6AA9BC5D3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334C9C3E-E80A-6E46-955A-BEB5FCEA7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748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53D3907F-26C9-F42C-CF7C-D43BE614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32F531E4-E7B5-036C-442E-25E284E397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F2E6F0F3-1331-A39E-FFBD-99B323F55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643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9D3C5D37-BD3B-A565-697C-8CAFB9B3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2F60D5D8-BE06-4045-CA17-ED92CABBD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97C2B8AB-DD7F-57A3-5AA8-A2C61A8F8B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607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F105A093-3866-6048-6F46-C85989EBA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F599935A-F995-71B5-EA83-F70010D58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ABC69ECA-495D-18A3-BA8D-80F1B6FB9E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819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>
          <a:extLst>
            <a:ext uri="{FF2B5EF4-FFF2-40B4-BE49-F238E27FC236}">
              <a16:creationId xmlns:a16="http://schemas.microsoft.com/office/drawing/2014/main" id="{178C8987-A61E-43E9-704E-F1980ED60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88e096f81_0_815:notes">
            <a:extLst>
              <a:ext uri="{FF2B5EF4-FFF2-40B4-BE49-F238E27FC236}">
                <a16:creationId xmlns:a16="http://schemas.microsoft.com/office/drawing/2014/main" id="{C120F274-CAC0-855A-40C8-992EED774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88e096f81_0_815:notes">
            <a:extLst>
              <a:ext uri="{FF2B5EF4-FFF2-40B4-BE49-F238E27FC236}">
                <a16:creationId xmlns:a16="http://schemas.microsoft.com/office/drawing/2014/main" id="{25E22005-5FBD-5BDE-8B83-1E1E762CB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Arial" panose="020B0604020202020204" pitchFamily="34" charset="0"/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082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64300" y="1431742"/>
            <a:ext cx="5015400" cy="14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64300" y="2976150"/>
            <a:ext cx="5015400" cy="4098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929509" y="448849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5400000">
            <a:off x="8147115" y="2140349"/>
            <a:ext cx="563571" cy="297433"/>
            <a:chOff x="-161750" y="388625"/>
            <a:chExt cx="212500" cy="112150"/>
          </a:xfrm>
        </p:grpSpPr>
        <p:sp>
          <p:nvSpPr>
            <p:cNvPr id="14" name="Google Shape;14;p2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3311775" y="43857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209225" y="55223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428900" y="37458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745950" y="4488500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808075" y="2338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51025" y="48676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5081500" y="1108350"/>
            <a:ext cx="3347400" cy="69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5081500" y="1807100"/>
            <a:ext cx="3347400" cy="205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Google Shape;137;p7"/>
          <p:cNvSpPr>
            <a:spLocks noGrp="1"/>
          </p:cNvSpPr>
          <p:nvPr>
            <p:ph type="pic" idx="2"/>
          </p:nvPr>
        </p:nvSpPr>
        <p:spPr>
          <a:xfrm>
            <a:off x="715100" y="796500"/>
            <a:ext cx="3550500" cy="355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7"/>
          <p:cNvSpPr/>
          <p:nvPr/>
        </p:nvSpPr>
        <p:spPr>
          <a:xfrm rot="10800000">
            <a:off x="7831307" y="200996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"/>
          <p:cNvSpPr/>
          <p:nvPr/>
        </p:nvSpPr>
        <p:spPr>
          <a:xfrm rot="10800000">
            <a:off x="-394743" y="4462721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35275" y="42927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7"/>
          <p:cNvGrpSpPr/>
          <p:nvPr/>
        </p:nvGrpSpPr>
        <p:grpSpPr>
          <a:xfrm rot="5400000">
            <a:off x="302216" y="516384"/>
            <a:ext cx="563571" cy="297433"/>
            <a:chOff x="-161750" y="388625"/>
            <a:chExt cx="212500" cy="112150"/>
          </a:xfrm>
        </p:grpSpPr>
        <p:sp>
          <p:nvSpPr>
            <p:cNvPr id="142" name="Google Shape;142;p7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7"/>
          <p:cNvGrpSpPr/>
          <p:nvPr/>
        </p:nvGrpSpPr>
        <p:grpSpPr>
          <a:xfrm>
            <a:off x="7977190" y="4459787"/>
            <a:ext cx="563571" cy="297433"/>
            <a:chOff x="-161750" y="388625"/>
            <a:chExt cx="212500" cy="112150"/>
          </a:xfrm>
        </p:grpSpPr>
        <p:sp>
          <p:nvSpPr>
            <p:cNvPr id="158" name="Google Shape;158;p7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7"/>
          <p:cNvSpPr/>
          <p:nvPr/>
        </p:nvSpPr>
        <p:spPr>
          <a:xfrm>
            <a:off x="8551350" y="21227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"/>
          <p:cNvSpPr/>
          <p:nvPr/>
        </p:nvSpPr>
        <p:spPr>
          <a:xfrm>
            <a:off x="3840350" y="3833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6929509" y="-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0" y="448277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6929509" y="448849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0" y="0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flipH="1">
            <a:off x="8147413" y="44368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8"/>
          <p:cNvGrpSpPr/>
          <p:nvPr/>
        </p:nvGrpSpPr>
        <p:grpSpPr>
          <a:xfrm rot="5400000" flipH="1">
            <a:off x="8366990" y="1331204"/>
            <a:ext cx="563571" cy="297433"/>
            <a:chOff x="-161750" y="388625"/>
            <a:chExt cx="212500" cy="112150"/>
          </a:xfrm>
        </p:grpSpPr>
        <p:sp>
          <p:nvSpPr>
            <p:cNvPr id="183" name="Google Shape;183;p8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8"/>
          <p:cNvSpPr/>
          <p:nvPr/>
        </p:nvSpPr>
        <p:spPr>
          <a:xfrm flipH="1">
            <a:off x="8590875" y="3613951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/>
          <p:nvPr/>
        </p:nvSpPr>
        <p:spPr>
          <a:xfrm flipH="1">
            <a:off x="463850" y="3729751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772613" y="44368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8"/>
          <p:cNvGrpSpPr/>
          <p:nvPr/>
        </p:nvGrpSpPr>
        <p:grpSpPr>
          <a:xfrm>
            <a:off x="-99711" y="1331190"/>
            <a:ext cx="563571" cy="297433"/>
            <a:chOff x="-161750" y="388625"/>
            <a:chExt cx="212500" cy="112150"/>
          </a:xfrm>
        </p:grpSpPr>
        <p:sp>
          <p:nvSpPr>
            <p:cNvPr id="202" name="Google Shape;202;p8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8"/>
          <p:cNvSpPr/>
          <p:nvPr/>
        </p:nvSpPr>
        <p:spPr>
          <a:xfrm flipH="1">
            <a:off x="715125" y="461551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8204900" y="461550"/>
            <a:ext cx="224100" cy="2241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>
            <a:off x="7200300" y="423440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>
            <a:off x="2048525" y="4491050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6929509" y="-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 flipH="1">
            <a:off x="-11" y="0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9"/>
          <p:cNvGrpSpPr/>
          <p:nvPr/>
        </p:nvGrpSpPr>
        <p:grpSpPr>
          <a:xfrm rot="5400000">
            <a:off x="128241" y="695084"/>
            <a:ext cx="563571" cy="297433"/>
            <a:chOff x="-161750" y="388625"/>
            <a:chExt cx="212500" cy="112150"/>
          </a:xfrm>
        </p:grpSpPr>
        <p:sp>
          <p:nvSpPr>
            <p:cNvPr id="227" name="Google Shape;227;p9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9"/>
          <p:cNvSpPr/>
          <p:nvPr/>
        </p:nvSpPr>
        <p:spPr>
          <a:xfrm>
            <a:off x="8658700" y="140470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204800" y="535000"/>
            <a:ext cx="224100" cy="2241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1049338" y="112557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0"/>
          <p:cNvSpPr/>
          <p:nvPr/>
        </p:nvSpPr>
        <p:spPr>
          <a:xfrm>
            <a:off x="2852250" y="4399738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0"/>
          <p:cNvSpPr/>
          <p:nvPr/>
        </p:nvSpPr>
        <p:spPr>
          <a:xfrm>
            <a:off x="7362475" y="1233988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0"/>
          <p:cNvSpPr/>
          <p:nvPr/>
        </p:nvSpPr>
        <p:spPr>
          <a:xfrm rot="10800000">
            <a:off x="-634168" y="942434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7947132" y="4359746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0"/>
          <p:cNvGrpSpPr/>
          <p:nvPr/>
        </p:nvGrpSpPr>
        <p:grpSpPr>
          <a:xfrm>
            <a:off x="8147116" y="386284"/>
            <a:ext cx="563571" cy="297433"/>
            <a:chOff x="-161750" y="388625"/>
            <a:chExt cx="212500" cy="112150"/>
          </a:xfrm>
        </p:grpSpPr>
        <p:sp>
          <p:nvSpPr>
            <p:cNvPr id="525" name="Google Shape;525;p20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20"/>
          <p:cNvGrpSpPr/>
          <p:nvPr/>
        </p:nvGrpSpPr>
        <p:grpSpPr>
          <a:xfrm rot="5400000">
            <a:off x="433315" y="4459787"/>
            <a:ext cx="563571" cy="297433"/>
            <a:chOff x="-161750" y="388625"/>
            <a:chExt cx="212500" cy="112150"/>
          </a:xfrm>
        </p:grpSpPr>
        <p:sp>
          <p:nvSpPr>
            <p:cNvPr id="541" name="Google Shape;541;p20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20"/>
          <p:cNvSpPr/>
          <p:nvPr/>
        </p:nvSpPr>
        <p:spPr>
          <a:xfrm>
            <a:off x="8710675" y="4206075"/>
            <a:ext cx="224100" cy="2241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0"/>
          <p:cNvSpPr/>
          <p:nvPr/>
        </p:nvSpPr>
        <p:spPr>
          <a:xfrm>
            <a:off x="1117825" y="38627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"/>
          <p:cNvSpPr/>
          <p:nvPr/>
        </p:nvSpPr>
        <p:spPr>
          <a:xfrm>
            <a:off x="6929509" y="-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5337" y="1"/>
                </a:moveTo>
                <a:cubicBezTo>
                  <a:pt x="2390" y="1"/>
                  <a:pt x="0" y="2391"/>
                  <a:pt x="0" y="5338"/>
                </a:cubicBezTo>
                <a:cubicBezTo>
                  <a:pt x="0" y="8286"/>
                  <a:pt x="2389" y="10675"/>
                  <a:pt x="5337" y="10675"/>
                </a:cubicBezTo>
                <a:lnTo>
                  <a:pt x="53310" y="10675"/>
                </a:lnTo>
                <a:cubicBezTo>
                  <a:pt x="56256" y="10675"/>
                  <a:pt x="58647" y="13066"/>
                  <a:pt x="58647" y="16012"/>
                </a:cubicBezTo>
                <a:cubicBezTo>
                  <a:pt x="58647" y="18961"/>
                  <a:pt x="56258" y="21350"/>
                  <a:pt x="53310" y="21350"/>
                </a:cubicBezTo>
                <a:lnTo>
                  <a:pt x="40980" y="21350"/>
                </a:lnTo>
                <a:cubicBezTo>
                  <a:pt x="38033" y="21350"/>
                  <a:pt x="35643" y="23740"/>
                  <a:pt x="35643" y="26687"/>
                </a:cubicBezTo>
                <a:cubicBezTo>
                  <a:pt x="35643" y="29635"/>
                  <a:pt x="38033" y="32024"/>
                  <a:pt x="40980" y="32024"/>
                </a:cubicBezTo>
                <a:lnTo>
                  <a:pt x="107330" y="32024"/>
                </a:lnTo>
                <a:lnTo>
                  <a:pt x="1073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>
            <a:off x="0" y="4482775"/>
            <a:ext cx="2214486" cy="660735"/>
          </a:xfrm>
          <a:custGeom>
            <a:avLst/>
            <a:gdLst/>
            <a:ahLst/>
            <a:cxnLst/>
            <a:rect l="l" t="t" r="r" b="b"/>
            <a:pathLst>
              <a:path w="107330" h="32024" extrusionOk="0">
                <a:moveTo>
                  <a:pt x="0" y="0"/>
                </a:moveTo>
                <a:lnTo>
                  <a:pt x="0" y="32023"/>
                </a:lnTo>
                <a:lnTo>
                  <a:pt x="101993" y="32023"/>
                </a:lnTo>
                <a:cubicBezTo>
                  <a:pt x="104939" y="32023"/>
                  <a:pt x="107330" y="29635"/>
                  <a:pt x="107330" y="26686"/>
                </a:cubicBezTo>
                <a:cubicBezTo>
                  <a:pt x="107330" y="23738"/>
                  <a:pt x="104939" y="21349"/>
                  <a:pt x="101993" y="21349"/>
                </a:cubicBezTo>
                <a:lnTo>
                  <a:pt x="54020" y="21349"/>
                </a:lnTo>
                <a:cubicBezTo>
                  <a:pt x="51072" y="21349"/>
                  <a:pt x="48683" y="18960"/>
                  <a:pt x="48683" y="16012"/>
                </a:cubicBezTo>
                <a:cubicBezTo>
                  <a:pt x="48683" y="13065"/>
                  <a:pt x="51072" y="10675"/>
                  <a:pt x="54020" y="10675"/>
                </a:cubicBezTo>
                <a:lnTo>
                  <a:pt x="66348" y="10675"/>
                </a:lnTo>
                <a:cubicBezTo>
                  <a:pt x="69296" y="10675"/>
                  <a:pt x="71685" y="8286"/>
                  <a:pt x="71685" y="5338"/>
                </a:cubicBezTo>
                <a:cubicBezTo>
                  <a:pt x="71685" y="2391"/>
                  <a:pt x="69296" y="0"/>
                  <a:pt x="66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>
            <a:off x="255525" y="4336488"/>
            <a:ext cx="224100" cy="224100"/>
          </a:xfrm>
          <a:prstGeom prst="donut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>
            <a:off x="8316850" y="590175"/>
            <a:ext cx="224100" cy="2241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21"/>
          <p:cNvGrpSpPr/>
          <p:nvPr/>
        </p:nvGrpSpPr>
        <p:grpSpPr>
          <a:xfrm>
            <a:off x="433316" y="386284"/>
            <a:ext cx="563571" cy="297433"/>
            <a:chOff x="-161750" y="388625"/>
            <a:chExt cx="212500" cy="112150"/>
          </a:xfrm>
        </p:grpSpPr>
        <p:sp>
          <p:nvSpPr>
            <p:cNvPr id="564" name="Google Shape;564;p21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1"/>
          <p:cNvGrpSpPr/>
          <p:nvPr/>
        </p:nvGrpSpPr>
        <p:grpSpPr>
          <a:xfrm rot="5400000">
            <a:off x="8147115" y="4827924"/>
            <a:ext cx="563571" cy="297433"/>
            <a:chOff x="-161750" y="388625"/>
            <a:chExt cx="212500" cy="112150"/>
          </a:xfrm>
        </p:grpSpPr>
        <p:sp>
          <p:nvSpPr>
            <p:cNvPr id="580" name="Google Shape;580;p21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21"/>
          <p:cNvSpPr/>
          <p:nvPr/>
        </p:nvSpPr>
        <p:spPr>
          <a:xfrm>
            <a:off x="4163975" y="50605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1"/>
          <p:cNvSpPr/>
          <p:nvPr/>
        </p:nvSpPr>
        <p:spPr>
          <a:xfrm>
            <a:off x="8751400" y="20254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1"/>
          <p:cNvSpPr/>
          <p:nvPr/>
        </p:nvSpPr>
        <p:spPr>
          <a:xfrm>
            <a:off x="287000" y="224172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1"/>
          <p:cNvSpPr/>
          <p:nvPr/>
        </p:nvSpPr>
        <p:spPr>
          <a:xfrm>
            <a:off x="3854700" y="4550600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33748"/>
            <a:ext cx="7713900" cy="3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73" r:id="rId5"/>
    <p:sldLayoutId id="2147483671" r:id="rId6"/>
    <p:sldLayoutId id="2147483666" r:id="rId7"/>
    <p:sldLayoutId id="2147483667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5"/>
          <p:cNvSpPr/>
          <p:nvPr/>
        </p:nvSpPr>
        <p:spPr>
          <a:xfrm>
            <a:off x="6688309" y="518492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38" name="Google Shape;638;p25"/>
          <p:cNvSpPr txBox="1">
            <a:spLocks noGrp="1"/>
          </p:cNvSpPr>
          <p:nvPr>
            <p:ph type="subTitle" idx="1"/>
          </p:nvPr>
        </p:nvSpPr>
        <p:spPr>
          <a:xfrm>
            <a:off x="817055" y="869352"/>
            <a:ext cx="4391413" cy="1701794"/>
          </a:xfrm>
          <a:prstGeom prst="roundRect">
            <a:avLst>
              <a:gd name="adj" fmla="val 9125"/>
            </a:avLst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noProof="0" err="1">
                <a:latin typeface="+mn-lt"/>
              </a:rPr>
              <a:t>S</a:t>
            </a:r>
            <a:r>
              <a:rPr lang="pt-PT" sz="3200" noProof="0" err="1">
                <a:latin typeface="+mn-lt"/>
              </a:rPr>
              <a:t>trategic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P</a:t>
            </a:r>
            <a:r>
              <a:rPr lang="pt-PT" sz="3200" noProof="0" err="1">
                <a:latin typeface="+mn-lt"/>
              </a:rPr>
              <a:t>revention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noProof="0" err="1">
                <a:latin typeface="+mn-lt"/>
              </a:rPr>
              <a:t>and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L</a:t>
            </a:r>
            <a:r>
              <a:rPr lang="pt-PT" sz="3200" noProof="0" err="1">
                <a:latin typeface="+mn-lt"/>
              </a:rPr>
              <a:t>ifeguard</a:t>
            </a:r>
            <a:r>
              <a:rPr lang="pt-PT" sz="3200" b="1" noProof="0">
                <a:latin typeface="+mn-lt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noProof="0" err="1">
                <a:latin typeface="+mn-lt"/>
              </a:rPr>
              <a:t>A</a:t>
            </a:r>
            <a:r>
              <a:rPr lang="pt-PT" sz="3200" noProof="0" err="1">
                <a:latin typeface="+mn-lt"/>
              </a:rPr>
              <a:t>lert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S</a:t>
            </a:r>
            <a:r>
              <a:rPr lang="pt-PT" sz="3200" noProof="0" err="1">
                <a:latin typeface="+mn-lt"/>
              </a:rPr>
              <a:t>afety</a:t>
            </a:r>
            <a:r>
              <a:rPr lang="pt-PT" sz="3200" b="1" noProof="0">
                <a:latin typeface="+mn-lt"/>
              </a:rPr>
              <a:t> </a:t>
            </a:r>
            <a:r>
              <a:rPr lang="pt-PT" sz="3200" b="1" noProof="0" err="1">
                <a:latin typeface="+mn-lt"/>
              </a:rPr>
              <a:t>H</a:t>
            </a:r>
            <a:r>
              <a:rPr lang="pt-PT" sz="3200" noProof="0" err="1">
                <a:latin typeface="+mn-lt"/>
              </a:rPr>
              <a:t>ub</a:t>
            </a:r>
            <a:endParaRPr lang="pt-PT" sz="3200" noProof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noProof="0">
              <a:latin typeface="+mn-lt"/>
            </a:endParaRPr>
          </a:p>
        </p:txBody>
      </p:sp>
      <p:sp>
        <p:nvSpPr>
          <p:cNvPr id="639" name="Google Shape;639;p25"/>
          <p:cNvSpPr/>
          <p:nvPr/>
        </p:nvSpPr>
        <p:spPr>
          <a:xfrm rot="10800000">
            <a:off x="1050382" y="4316934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654" name="Google Shape;654;p25"/>
          <p:cNvGrpSpPr/>
          <p:nvPr/>
        </p:nvGrpSpPr>
        <p:grpSpPr>
          <a:xfrm>
            <a:off x="433316" y="2716934"/>
            <a:ext cx="563571" cy="297433"/>
            <a:chOff x="-161750" y="388625"/>
            <a:chExt cx="212500" cy="112150"/>
          </a:xfrm>
        </p:grpSpPr>
        <p:sp>
          <p:nvSpPr>
            <p:cNvPr id="655" name="Google Shape;655;p25"/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</p:grpSp>
      <p:sp>
        <p:nvSpPr>
          <p:cNvPr id="671" name="Google Shape;671;p25"/>
          <p:cNvSpPr/>
          <p:nvPr/>
        </p:nvSpPr>
        <p:spPr>
          <a:xfrm>
            <a:off x="3624575" y="4259013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2" name="Google Shape;672;p25"/>
          <p:cNvSpPr/>
          <p:nvPr/>
        </p:nvSpPr>
        <p:spPr>
          <a:xfrm>
            <a:off x="938975" y="16598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3" name="Google Shape;673;p25"/>
          <p:cNvSpPr/>
          <p:nvPr/>
        </p:nvSpPr>
        <p:spPr>
          <a:xfrm>
            <a:off x="5502700" y="103705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133D28-8A6E-3930-C3FC-EDD261C96603}"/>
              </a:ext>
            </a:extLst>
          </p:cNvPr>
          <p:cNvGrpSpPr/>
          <p:nvPr/>
        </p:nvGrpSpPr>
        <p:grpSpPr>
          <a:xfrm>
            <a:off x="5252976" y="655841"/>
            <a:ext cx="3692918" cy="3693015"/>
            <a:chOff x="-162112" y="-158148"/>
            <a:chExt cx="4114800" cy="4024763"/>
          </a:xfrm>
        </p:grpSpPr>
        <p:pic>
          <p:nvPicPr>
            <p:cNvPr id="3" name="Picture 1" descr="A logo with a splash of water&#10;&#10;Description automatically generated">
              <a:extLst>
                <a:ext uri="{FF2B5EF4-FFF2-40B4-BE49-F238E27FC236}">
                  <a16:creationId xmlns:a16="http://schemas.microsoft.com/office/drawing/2014/main" id="{66792DDD-1D1A-A533-CDBD-A5F363D7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2357"/>
            <a:stretch/>
          </p:blipFill>
          <p:spPr>
            <a:xfrm>
              <a:off x="-162112" y="-158148"/>
              <a:ext cx="4114800" cy="2783361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5DD5108-1743-A8F6-4676-9E72A5C97B2F}"/>
                </a:ext>
              </a:extLst>
            </p:cNvPr>
            <p:cNvSpPr txBox="1"/>
            <p:nvPr/>
          </p:nvSpPr>
          <p:spPr>
            <a:xfrm>
              <a:off x="31820" y="2767440"/>
              <a:ext cx="3726935" cy="1099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PT" sz="4800" b="1" noProof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rPr>
                <a:t>SPLASH</a:t>
              </a:r>
              <a:endParaRPr lang="pt-PT" sz="4800" b="1" noProof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5FA31D-CC25-B663-475C-4FC95A031648}"/>
              </a:ext>
            </a:extLst>
          </p:cNvPr>
          <p:cNvSpPr txBox="1"/>
          <p:nvPr/>
        </p:nvSpPr>
        <p:spPr>
          <a:xfrm>
            <a:off x="7338253" y="210327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noProof="0">
                <a:solidFill>
                  <a:schemeClr val="tx1"/>
                </a:solidFill>
              </a:rPr>
              <a:t>PECI 2024/2025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0BA7C94-719F-9064-9B50-B41C6E94E191}"/>
              </a:ext>
            </a:extLst>
          </p:cNvPr>
          <p:cNvSpPr txBox="1"/>
          <p:nvPr/>
        </p:nvSpPr>
        <p:spPr>
          <a:xfrm>
            <a:off x="328321" y="3144671"/>
            <a:ext cx="293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António Pedrosa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David Ribeiro​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​João Vieira​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José Silva​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Luís Diogo​</a:t>
            </a:r>
          </a:p>
          <a:p>
            <a:pPr lvl="1"/>
            <a:r>
              <a:rPr lang="pt-PT" sz="1200" noProof="0">
                <a:solidFill>
                  <a:schemeClr val="tx1"/>
                </a:solidFill>
                <a:latin typeface="+mn-lt"/>
                <a:ea typeface="Source Sans Pro" panose="020B0503030403020204" pitchFamily="34" charset="0"/>
              </a:rPr>
              <a:t>Marta Almeida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A594C917-1F6A-8963-3161-529FFDB8B56B}"/>
              </a:ext>
            </a:extLst>
          </p:cNvPr>
          <p:cNvSpPr txBox="1"/>
          <p:nvPr/>
        </p:nvSpPr>
        <p:spPr>
          <a:xfrm>
            <a:off x="5941224" y="4242264"/>
            <a:ext cx="3011083" cy="90069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  <a:sym typeface="Open Sans 1 Light"/>
              </a:rPr>
              <a:t>ORIENTADORES: </a:t>
            </a:r>
            <a:endParaRPr lang="pt-PT" sz="1200" noProof="0"/>
          </a:p>
          <a:p>
            <a:pPr algn="r"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  <a:sym typeface="Open Sans 1 Light"/>
              </a:rPr>
              <a:t>PROF. SAMUEL DE SOUSA SILVA</a:t>
            </a:r>
            <a:endParaRPr lang="pt-PT" sz="1200" noProof="0"/>
          </a:p>
          <a:p>
            <a:pPr algn="r"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</a:rPr>
              <a:t>PROF. BERNARDO MARQUES</a:t>
            </a:r>
          </a:p>
          <a:p>
            <a:pPr algn="r">
              <a:lnSpc>
                <a:spcPts val="1789"/>
              </a:lnSpc>
            </a:pPr>
            <a:r>
              <a:rPr lang="pt-PT" sz="1200" noProof="0">
                <a:ea typeface="Open Sans 1 Light"/>
                <a:cs typeface="Open Sans 1 Light"/>
              </a:rPr>
              <a:t>DANIEL FERREIRA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6B36B745-17A1-183D-35E1-34DE4BCA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F8429DED-AD8C-F96C-55CC-80257924BAC8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A7C453C3-67C8-ADE1-90E8-D97A3DDA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0787B1A4-292C-6E14-61D2-CD54A3E9B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4339922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Demo 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FEDC7165-0C42-09C7-D46E-0A544B165E85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10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1441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0CD74251-5D0F-7B9B-9FF3-D51E478C6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8C866FAA-7172-2B34-1F53-C5C6DC5348B8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5CB16F21-0385-AF47-BAB5-C3015B4A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71B78513-68FB-611D-6278-9D3749950AE6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11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7" name="Google Shape;711;p28">
            <a:extLst>
              <a:ext uri="{FF2B5EF4-FFF2-40B4-BE49-F238E27FC236}">
                <a16:creationId xmlns:a16="http://schemas.microsoft.com/office/drawing/2014/main" id="{8A82D2B5-6DE6-3DB2-A37F-FE7B82D57226}"/>
              </a:ext>
            </a:extLst>
          </p:cNvPr>
          <p:cNvSpPr txBox="1">
            <a:spLocks/>
          </p:cNvSpPr>
          <p:nvPr/>
        </p:nvSpPr>
        <p:spPr>
          <a:xfrm>
            <a:off x="953698" y="407633"/>
            <a:ext cx="3494752" cy="61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/>
              <a:t>Próximos passos</a:t>
            </a:r>
          </a:p>
        </p:txBody>
      </p:sp>
      <p:sp>
        <p:nvSpPr>
          <p:cNvPr id="8" name="Google Shape;712;p28">
            <a:extLst>
              <a:ext uri="{FF2B5EF4-FFF2-40B4-BE49-F238E27FC236}">
                <a16:creationId xmlns:a16="http://schemas.microsoft.com/office/drawing/2014/main" id="{DC96DFF9-F3D0-EF96-D2DD-B918A8582EC5}"/>
              </a:ext>
            </a:extLst>
          </p:cNvPr>
          <p:cNvSpPr txBox="1">
            <a:spLocks/>
          </p:cNvSpPr>
          <p:nvPr/>
        </p:nvSpPr>
        <p:spPr>
          <a:xfrm>
            <a:off x="-318655" y="1021818"/>
            <a:ext cx="7517001" cy="378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Integração de feedback recebido.</a:t>
            </a:r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Foco nos Banhistas: “Como banhista quero…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pt-PT" sz="1600"/>
          </a:p>
          <a:p>
            <a:pPr lvl="2">
              <a:buFont typeface="Courier New" panose="02070309020205020404" pitchFamily="49" charset="0"/>
              <a:buChar char="o"/>
            </a:pPr>
            <a:r>
              <a:rPr lang="pt-PT" sz="1600"/>
              <a:t>… ver os riscos (</a:t>
            </a:r>
            <a:r>
              <a:rPr lang="pt-PT" sz="1600" err="1"/>
              <a:t>hazards</a:t>
            </a:r>
            <a:r>
              <a:rPr lang="pt-PT" sz="1600"/>
              <a:t>) e locais de interesse presentes na praia.”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PT" sz="1600"/>
              <a:t>… poder marca novos riscos (</a:t>
            </a:r>
            <a:r>
              <a:rPr lang="pt-PT" sz="1600" err="1"/>
              <a:t>hazards</a:t>
            </a:r>
            <a:r>
              <a:rPr lang="pt-PT" sz="1600"/>
              <a:t>) que encontro na praia”.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PT" sz="1600"/>
              <a:t>… ver as condições do tempo na praia como temperaturas do mar e do ar.”</a:t>
            </a:r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Expandir as funcionalidades para nadador-salvador supervisor</a:t>
            </a:r>
            <a:r>
              <a:rPr lang="pt-PT" sz="1600"/>
              <a:t>.</a:t>
            </a:r>
            <a:endParaRPr lang="pt-PT" sz="1600" noProof="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</a:pPr>
            <a:endParaRPr lang="pt-PT" sz="1600" noProof="0"/>
          </a:p>
          <a:p>
            <a:pPr marL="609600" lvl="1" indent="0" algn="just">
              <a:lnSpc>
                <a:spcPct val="150000"/>
              </a:lnSpc>
              <a:spcBef>
                <a:spcPts val="1600"/>
              </a:spcBef>
              <a:buNone/>
            </a:pPr>
            <a:endParaRPr lang="pt-PT" noProof="0"/>
          </a:p>
        </p:txBody>
      </p:sp>
      <p:sp>
        <p:nvSpPr>
          <p:cNvPr id="3" name="AutoShape 4" descr="Crowd of People at the Beach">
            <a:extLst>
              <a:ext uri="{FF2B5EF4-FFF2-40B4-BE49-F238E27FC236}">
                <a16:creationId xmlns:a16="http://schemas.microsoft.com/office/drawing/2014/main" id="{8DF22953-A1ED-53F9-CD12-CD73608378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" name="Imagem 9" descr="Uma imagem com captura de ecrã, arte, sombra&#10;&#10;Os conteúdos gerados por IA poderão estar incorretos.">
            <a:extLst>
              <a:ext uri="{FF2B5EF4-FFF2-40B4-BE49-F238E27FC236}">
                <a16:creationId xmlns:a16="http://schemas.microsoft.com/office/drawing/2014/main" id="{21909016-A6D5-E255-9002-222741B28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57" y="1356400"/>
            <a:ext cx="2598370" cy="39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4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>
          <a:extLst>
            <a:ext uri="{FF2B5EF4-FFF2-40B4-BE49-F238E27FC236}">
              <a16:creationId xmlns:a16="http://schemas.microsoft.com/office/drawing/2014/main" id="{31DAB497-E50F-B307-10FC-40FE90AF9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5">
            <a:extLst>
              <a:ext uri="{FF2B5EF4-FFF2-40B4-BE49-F238E27FC236}">
                <a16:creationId xmlns:a16="http://schemas.microsoft.com/office/drawing/2014/main" id="{EF8829D1-F01B-5DB3-B7D0-ADEF81056EF0}"/>
              </a:ext>
            </a:extLst>
          </p:cNvPr>
          <p:cNvSpPr/>
          <p:nvPr/>
        </p:nvSpPr>
        <p:spPr>
          <a:xfrm>
            <a:off x="6688309" y="518492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38" name="Google Shape;638;p25">
            <a:extLst>
              <a:ext uri="{FF2B5EF4-FFF2-40B4-BE49-F238E27FC236}">
                <a16:creationId xmlns:a16="http://schemas.microsoft.com/office/drawing/2014/main" id="{E8DD9586-9EC9-6CC9-A24E-AF02A1A78F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7055" y="869352"/>
            <a:ext cx="4391413" cy="1701794"/>
          </a:xfrm>
          <a:prstGeom prst="roundRect">
            <a:avLst>
              <a:gd name="adj" fmla="val 9125"/>
            </a:avLst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000" b="1" noProof="0">
                <a:latin typeface="+mn-lt"/>
              </a:rPr>
              <a:t>O</a:t>
            </a:r>
            <a:r>
              <a:rPr lang="pt-PT" sz="5000" noProof="0">
                <a:latin typeface="+mn-lt"/>
              </a:rPr>
              <a:t>brigado</a:t>
            </a:r>
            <a:r>
              <a:rPr lang="pt-PT" sz="3200" noProof="0">
                <a:latin typeface="+mn-lt"/>
              </a:rPr>
              <a:t>!</a:t>
            </a:r>
            <a:endParaRPr lang="pt-PT" noProof="0">
              <a:latin typeface="+mn-lt"/>
            </a:endParaRPr>
          </a:p>
        </p:txBody>
      </p:sp>
      <p:sp>
        <p:nvSpPr>
          <p:cNvPr id="639" name="Google Shape;639;p25">
            <a:extLst>
              <a:ext uri="{FF2B5EF4-FFF2-40B4-BE49-F238E27FC236}">
                <a16:creationId xmlns:a16="http://schemas.microsoft.com/office/drawing/2014/main" id="{86AC5376-7F7E-B046-365A-B0EDDAEEE176}"/>
              </a:ext>
            </a:extLst>
          </p:cNvPr>
          <p:cNvSpPr/>
          <p:nvPr/>
        </p:nvSpPr>
        <p:spPr>
          <a:xfrm rot="10800000">
            <a:off x="1050382" y="4316934"/>
            <a:ext cx="1497984" cy="291575"/>
          </a:xfrm>
          <a:custGeom>
            <a:avLst/>
            <a:gdLst/>
            <a:ahLst/>
            <a:cxnLst/>
            <a:rect l="l" t="t" r="r" b="b"/>
            <a:pathLst>
              <a:path w="98148" h="19104" extrusionOk="0">
                <a:moveTo>
                  <a:pt x="78687" y="0"/>
                </a:moveTo>
                <a:lnTo>
                  <a:pt x="3170" y="83"/>
                </a:lnTo>
                <a:cubicBezTo>
                  <a:pt x="1420" y="83"/>
                  <a:pt x="0" y="1503"/>
                  <a:pt x="0" y="3253"/>
                </a:cubicBezTo>
                <a:cubicBezTo>
                  <a:pt x="0" y="5004"/>
                  <a:pt x="1420" y="6424"/>
                  <a:pt x="3170" y="6424"/>
                </a:cubicBezTo>
                <a:lnTo>
                  <a:pt x="31664" y="6424"/>
                </a:lnTo>
                <a:cubicBezTo>
                  <a:pt x="33415" y="6424"/>
                  <a:pt x="34834" y="7843"/>
                  <a:pt x="34834" y="9594"/>
                </a:cubicBezTo>
                <a:cubicBezTo>
                  <a:pt x="34834" y="11345"/>
                  <a:pt x="33415" y="12764"/>
                  <a:pt x="31664" y="12764"/>
                </a:cubicBezTo>
                <a:lnTo>
                  <a:pt x="24340" y="12764"/>
                </a:lnTo>
                <a:cubicBezTo>
                  <a:pt x="22589" y="12764"/>
                  <a:pt x="21171" y="14184"/>
                  <a:pt x="21171" y="15934"/>
                </a:cubicBezTo>
                <a:cubicBezTo>
                  <a:pt x="21171" y="17684"/>
                  <a:pt x="22589" y="19103"/>
                  <a:pt x="24340" y="19103"/>
                </a:cubicBezTo>
                <a:lnTo>
                  <a:pt x="94977" y="19103"/>
                </a:lnTo>
                <a:cubicBezTo>
                  <a:pt x="96728" y="19103"/>
                  <a:pt x="98147" y="17684"/>
                  <a:pt x="98147" y="15934"/>
                </a:cubicBezTo>
                <a:cubicBezTo>
                  <a:pt x="98147" y="14184"/>
                  <a:pt x="96728" y="12764"/>
                  <a:pt x="94977" y="12764"/>
                </a:cubicBezTo>
                <a:lnTo>
                  <a:pt x="60237" y="12767"/>
                </a:lnTo>
                <a:cubicBezTo>
                  <a:pt x="58462" y="12767"/>
                  <a:pt x="57022" y="11328"/>
                  <a:pt x="57022" y="9552"/>
                </a:cubicBezTo>
                <a:cubicBezTo>
                  <a:pt x="57022" y="7777"/>
                  <a:pt x="58462" y="6337"/>
                  <a:pt x="60237" y="6337"/>
                </a:cubicBezTo>
                <a:lnTo>
                  <a:pt x="78749" y="6337"/>
                </a:lnTo>
                <a:cubicBezTo>
                  <a:pt x="80472" y="6303"/>
                  <a:pt x="81857" y="4899"/>
                  <a:pt x="81857" y="3170"/>
                </a:cubicBezTo>
                <a:cubicBezTo>
                  <a:pt x="81857" y="1439"/>
                  <a:pt x="80438" y="0"/>
                  <a:pt x="78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654" name="Google Shape;654;p25">
            <a:extLst>
              <a:ext uri="{FF2B5EF4-FFF2-40B4-BE49-F238E27FC236}">
                <a16:creationId xmlns:a16="http://schemas.microsoft.com/office/drawing/2014/main" id="{56FE32C5-2777-F7E4-C57E-1DF9253431AB}"/>
              </a:ext>
            </a:extLst>
          </p:cNvPr>
          <p:cNvGrpSpPr/>
          <p:nvPr/>
        </p:nvGrpSpPr>
        <p:grpSpPr>
          <a:xfrm>
            <a:off x="433316" y="2716934"/>
            <a:ext cx="563571" cy="297433"/>
            <a:chOff x="-161750" y="388625"/>
            <a:chExt cx="212500" cy="112150"/>
          </a:xfrm>
        </p:grpSpPr>
        <p:sp>
          <p:nvSpPr>
            <p:cNvPr id="655" name="Google Shape;655;p25">
              <a:extLst>
                <a:ext uri="{FF2B5EF4-FFF2-40B4-BE49-F238E27FC236}">
                  <a16:creationId xmlns:a16="http://schemas.microsoft.com/office/drawing/2014/main" id="{EA8E2678-DE4A-BCE7-0D4C-5837074CE955}"/>
                </a:ext>
              </a:extLst>
            </p:cNvPr>
            <p:cNvSpPr/>
            <p:nvPr/>
          </p:nvSpPr>
          <p:spPr>
            <a:xfrm>
              <a:off x="-1617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6" name="Google Shape;656;p25">
              <a:extLst>
                <a:ext uri="{FF2B5EF4-FFF2-40B4-BE49-F238E27FC236}">
                  <a16:creationId xmlns:a16="http://schemas.microsoft.com/office/drawing/2014/main" id="{EAF6F3EC-80D6-ED37-72CA-3284036D804B}"/>
                </a:ext>
              </a:extLst>
            </p:cNvPr>
            <p:cNvSpPr/>
            <p:nvPr/>
          </p:nvSpPr>
          <p:spPr>
            <a:xfrm>
              <a:off x="-11252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7" name="Google Shape;657;p25">
              <a:extLst>
                <a:ext uri="{FF2B5EF4-FFF2-40B4-BE49-F238E27FC236}">
                  <a16:creationId xmlns:a16="http://schemas.microsoft.com/office/drawing/2014/main" id="{9A653B1A-AABC-383F-1FF0-052E3B797CE0}"/>
                </a:ext>
              </a:extLst>
            </p:cNvPr>
            <p:cNvSpPr/>
            <p:nvPr/>
          </p:nvSpPr>
          <p:spPr>
            <a:xfrm>
              <a:off x="-6330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8" name="Google Shape;658;p25">
              <a:extLst>
                <a:ext uri="{FF2B5EF4-FFF2-40B4-BE49-F238E27FC236}">
                  <a16:creationId xmlns:a16="http://schemas.microsoft.com/office/drawing/2014/main" id="{2E1E1FFE-3BB5-857F-FE94-16E6EF5C8011}"/>
                </a:ext>
              </a:extLst>
            </p:cNvPr>
            <p:cNvSpPr/>
            <p:nvPr/>
          </p:nvSpPr>
          <p:spPr>
            <a:xfrm>
              <a:off x="-14075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59" name="Google Shape;659;p25">
              <a:extLst>
                <a:ext uri="{FF2B5EF4-FFF2-40B4-BE49-F238E27FC236}">
                  <a16:creationId xmlns:a16="http://schemas.microsoft.com/office/drawing/2014/main" id="{C95992B3-3A9A-32F1-FA20-E52FCC014418}"/>
                </a:ext>
              </a:extLst>
            </p:cNvPr>
            <p:cNvSpPr/>
            <p:nvPr/>
          </p:nvSpPr>
          <p:spPr>
            <a:xfrm>
              <a:off x="35150" y="38862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0" name="Google Shape;660;p25">
              <a:extLst>
                <a:ext uri="{FF2B5EF4-FFF2-40B4-BE49-F238E27FC236}">
                  <a16:creationId xmlns:a16="http://schemas.microsoft.com/office/drawing/2014/main" id="{FED48937-8B36-622D-3A5A-9FBEA877D419}"/>
                </a:ext>
              </a:extLst>
            </p:cNvPr>
            <p:cNvSpPr/>
            <p:nvPr/>
          </p:nvSpPr>
          <p:spPr>
            <a:xfrm>
              <a:off x="-1617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1" name="Google Shape;661;p25">
              <a:extLst>
                <a:ext uri="{FF2B5EF4-FFF2-40B4-BE49-F238E27FC236}">
                  <a16:creationId xmlns:a16="http://schemas.microsoft.com/office/drawing/2014/main" id="{423348C2-0E52-731C-A130-22F4419776B7}"/>
                </a:ext>
              </a:extLst>
            </p:cNvPr>
            <p:cNvSpPr/>
            <p:nvPr/>
          </p:nvSpPr>
          <p:spPr>
            <a:xfrm>
              <a:off x="-11252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2" name="Google Shape;662;p25">
              <a:extLst>
                <a:ext uri="{FF2B5EF4-FFF2-40B4-BE49-F238E27FC236}">
                  <a16:creationId xmlns:a16="http://schemas.microsoft.com/office/drawing/2014/main" id="{3BA5CD34-A4AB-83B0-4CF5-3DBE7CF7D7E9}"/>
                </a:ext>
              </a:extLst>
            </p:cNvPr>
            <p:cNvSpPr/>
            <p:nvPr/>
          </p:nvSpPr>
          <p:spPr>
            <a:xfrm>
              <a:off x="-6330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3" name="Google Shape;663;p25">
              <a:extLst>
                <a:ext uri="{FF2B5EF4-FFF2-40B4-BE49-F238E27FC236}">
                  <a16:creationId xmlns:a16="http://schemas.microsoft.com/office/drawing/2014/main" id="{FC32744D-AACF-F6B2-5066-45DC444E6A26}"/>
                </a:ext>
              </a:extLst>
            </p:cNvPr>
            <p:cNvSpPr/>
            <p:nvPr/>
          </p:nvSpPr>
          <p:spPr>
            <a:xfrm>
              <a:off x="-14075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4" name="Google Shape;664;p25">
              <a:extLst>
                <a:ext uri="{FF2B5EF4-FFF2-40B4-BE49-F238E27FC236}">
                  <a16:creationId xmlns:a16="http://schemas.microsoft.com/office/drawing/2014/main" id="{D0B8F4C7-F3DD-1E2D-C4E7-30741904863E}"/>
                </a:ext>
              </a:extLst>
            </p:cNvPr>
            <p:cNvSpPr/>
            <p:nvPr/>
          </p:nvSpPr>
          <p:spPr>
            <a:xfrm>
              <a:off x="35150" y="436900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5" name="Google Shape;665;p25">
              <a:extLst>
                <a:ext uri="{FF2B5EF4-FFF2-40B4-BE49-F238E27FC236}">
                  <a16:creationId xmlns:a16="http://schemas.microsoft.com/office/drawing/2014/main" id="{A827F03F-6EBB-DAE4-CA14-83E7C7171FA5}"/>
                </a:ext>
              </a:extLst>
            </p:cNvPr>
            <p:cNvSpPr/>
            <p:nvPr/>
          </p:nvSpPr>
          <p:spPr>
            <a:xfrm>
              <a:off x="-1617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6" name="Google Shape;666;p25">
              <a:extLst>
                <a:ext uri="{FF2B5EF4-FFF2-40B4-BE49-F238E27FC236}">
                  <a16:creationId xmlns:a16="http://schemas.microsoft.com/office/drawing/2014/main" id="{E97F1C63-05A3-384E-5F2A-29AC4A4E1DC4}"/>
                </a:ext>
              </a:extLst>
            </p:cNvPr>
            <p:cNvSpPr/>
            <p:nvPr/>
          </p:nvSpPr>
          <p:spPr>
            <a:xfrm>
              <a:off x="-11252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7" name="Google Shape;667;p25">
              <a:extLst>
                <a:ext uri="{FF2B5EF4-FFF2-40B4-BE49-F238E27FC236}">
                  <a16:creationId xmlns:a16="http://schemas.microsoft.com/office/drawing/2014/main" id="{29FED726-0BF9-507B-80DB-1D4312F30882}"/>
                </a:ext>
              </a:extLst>
            </p:cNvPr>
            <p:cNvSpPr/>
            <p:nvPr/>
          </p:nvSpPr>
          <p:spPr>
            <a:xfrm>
              <a:off x="-6330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8" name="Google Shape;668;p25">
              <a:extLst>
                <a:ext uri="{FF2B5EF4-FFF2-40B4-BE49-F238E27FC236}">
                  <a16:creationId xmlns:a16="http://schemas.microsoft.com/office/drawing/2014/main" id="{0DD02120-881E-01D3-0D36-F9861664CBD3}"/>
                </a:ext>
              </a:extLst>
            </p:cNvPr>
            <p:cNvSpPr/>
            <p:nvPr/>
          </p:nvSpPr>
          <p:spPr>
            <a:xfrm>
              <a:off x="-14075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  <p:sp>
          <p:nvSpPr>
            <p:cNvPr id="669" name="Google Shape;669;p25">
              <a:extLst>
                <a:ext uri="{FF2B5EF4-FFF2-40B4-BE49-F238E27FC236}">
                  <a16:creationId xmlns:a16="http://schemas.microsoft.com/office/drawing/2014/main" id="{4E587D27-F392-6F52-6933-81529CE307EC}"/>
                </a:ext>
              </a:extLst>
            </p:cNvPr>
            <p:cNvSpPr/>
            <p:nvPr/>
          </p:nvSpPr>
          <p:spPr>
            <a:xfrm>
              <a:off x="35150" y="485175"/>
              <a:ext cx="15600" cy="15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PT" noProof="0"/>
            </a:p>
          </p:txBody>
        </p:sp>
      </p:grpSp>
      <p:sp>
        <p:nvSpPr>
          <p:cNvPr id="671" name="Google Shape;671;p25">
            <a:extLst>
              <a:ext uri="{FF2B5EF4-FFF2-40B4-BE49-F238E27FC236}">
                <a16:creationId xmlns:a16="http://schemas.microsoft.com/office/drawing/2014/main" id="{CF35D758-A630-6149-214E-B100C2627A58}"/>
              </a:ext>
            </a:extLst>
          </p:cNvPr>
          <p:cNvSpPr/>
          <p:nvPr/>
        </p:nvSpPr>
        <p:spPr>
          <a:xfrm>
            <a:off x="3624575" y="4259013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2" name="Google Shape;672;p25">
            <a:extLst>
              <a:ext uri="{FF2B5EF4-FFF2-40B4-BE49-F238E27FC236}">
                <a16:creationId xmlns:a16="http://schemas.microsoft.com/office/drawing/2014/main" id="{B34E5252-96BB-96A0-823B-5D1CDA317142}"/>
              </a:ext>
            </a:extLst>
          </p:cNvPr>
          <p:cNvSpPr/>
          <p:nvPr/>
        </p:nvSpPr>
        <p:spPr>
          <a:xfrm>
            <a:off x="938975" y="1659875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73" name="Google Shape;673;p25">
            <a:extLst>
              <a:ext uri="{FF2B5EF4-FFF2-40B4-BE49-F238E27FC236}">
                <a16:creationId xmlns:a16="http://schemas.microsoft.com/office/drawing/2014/main" id="{2376F396-5650-93E8-511A-8617E44A5B40}"/>
              </a:ext>
            </a:extLst>
          </p:cNvPr>
          <p:cNvSpPr/>
          <p:nvPr/>
        </p:nvSpPr>
        <p:spPr>
          <a:xfrm>
            <a:off x="5502700" y="1037050"/>
            <a:ext cx="57900" cy="5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4075BF9-85C7-AC3D-9FC7-8EF13923C0E1}"/>
              </a:ext>
            </a:extLst>
          </p:cNvPr>
          <p:cNvGrpSpPr/>
          <p:nvPr/>
        </p:nvGrpSpPr>
        <p:grpSpPr>
          <a:xfrm>
            <a:off x="5252976" y="655841"/>
            <a:ext cx="3692918" cy="3693015"/>
            <a:chOff x="-162112" y="-158148"/>
            <a:chExt cx="4114800" cy="4024763"/>
          </a:xfrm>
        </p:grpSpPr>
        <p:pic>
          <p:nvPicPr>
            <p:cNvPr id="3" name="Picture 1" descr="A logo with a splash of water&#10;&#10;Description automatically generated">
              <a:extLst>
                <a:ext uri="{FF2B5EF4-FFF2-40B4-BE49-F238E27FC236}">
                  <a16:creationId xmlns:a16="http://schemas.microsoft.com/office/drawing/2014/main" id="{071F1157-63E9-5AC5-7722-517BA04F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2357"/>
            <a:stretch/>
          </p:blipFill>
          <p:spPr>
            <a:xfrm>
              <a:off x="-162112" y="-158148"/>
              <a:ext cx="4114800" cy="2783361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F2C1D4A-27E4-FA9D-1414-CDC8693BB21C}"/>
                </a:ext>
              </a:extLst>
            </p:cNvPr>
            <p:cNvSpPr txBox="1"/>
            <p:nvPr/>
          </p:nvSpPr>
          <p:spPr>
            <a:xfrm>
              <a:off x="31820" y="2767440"/>
              <a:ext cx="3726935" cy="1099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PT" sz="4800" b="1" noProof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ource Sans Pro" panose="020B0503030403020204" pitchFamily="34" charset="0"/>
                  <a:ea typeface="Source Sans Pro" panose="020B0503030403020204" pitchFamily="34" charset="0"/>
                </a:rPr>
                <a:t>SPLASH</a:t>
              </a:r>
              <a:endParaRPr lang="pt-PT" sz="4800" b="1" noProof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FBAF8C-9CCE-1D04-4882-90CB96F1DCE6}"/>
              </a:ext>
            </a:extLst>
          </p:cNvPr>
          <p:cNvSpPr txBox="1"/>
          <p:nvPr/>
        </p:nvSpPr>
        <p:spPr>
          <a:xfrm>
            <a:off x="7446766" y="21756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noProof="0">
                <a:solidFill>
                  <a:schemeClr val="tx1"/>
                </a:solidFill>
              </a:rPr>
              <a:t>PECI 2024/2025</a:t>
            </a:r>
          </a:p>
        </p:txBody>
      </p:sp>
    </p:spTree>
    <p:extLst>
      <p:ext uri="{BB962C8B-B14F-4D97-AF65-F5344CB8AC3E}">
        <p14:creationId xmlns:p14="http://schemas.microsoft.com/office/powerpoint/2010/main" val="417418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0">
          <a:extLst>
            <a:ext uri="{FF2B5EF4-FFF2-40B4-BE49-F238E27FC236}">
              <a16:creationId xmlns:a16="http://schemas.microsoft.com/office/drawing/2014/main" id="{8CC94BE1-1BD1-5EBB-0E48-177FD2D4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640999A7-E8CC-FC9B-5EEA-016E4C9879B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663E0532-426B-A070-08BB-A925FF6B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E8BA170D-A8CE-3636-4A75-D15F92A39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5996444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 err="1"/>
              <a:t>Hierarquical</a:t>
            </a:r>
            <a:r>
              <a:rPr lang="pt-PT" noProof="0"/>
              <a:t> </a:t>
            </a:r>
            <a:r>
              <a:rPr lang="pt-PT" noProof="0" err="1"/>
              <a:t>Task</a:t>
            </a:r>
            <a:r>
              <a:rPr lang="pt-PT" noProof="0"/>
              <a:t> </a:t>
            </a:r>
            <a:r>
              <a:rPr lang="pt-PT" noProof="0" err="1"/>
              <a:t>Analysis</a:t>
            </a:r>
            <a:r>
              <a:rPr lang="pt-PT" noProof="0"/>
              <a:t> 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D398CDE0-AAE7-1F87-CFD9-58BFB5EA1063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5</a:t>
            </a:r>
          </a:p>
        </p:txBody>
      </p:sp>
      <p:pic>
        <p:nvPicPr>
          <p:cNvPr id="3" name="Picture 2" descr="A diagram of a work flow&#10;&#10;AI-generated content may be incorrect.">
            <a:extLst>
              <a:ext uri="{FF2B5EF4-FFF2-40B4-BE49-F238E27FC236}">
                <a16:creationId xmlns:a16="http://schemas.microsoft.com/office/drawing/2014/main" id="{F374025F-F583-AEEB-2AF5-2A6F9D5CB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67" y="1121672"/>
            <a:ext cx="6698974" cy="37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5F554FF5-6C87-FC8B-1BD6-5637A038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C9A6A0A4-652C-9920-93E7-3260AEFDE240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E05AAB92-4AA7-5BBB-88CE-A494FCA04C15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2</a:t>
            </a:r>
          </a:p>
        </p:txBody>
      </p:sp>
      <p:pic>
        <p:nvPicPr>
          <p:cNvPr id="3" name="SPLASH_intro_musica_2">
            <a:hlinkClick r:id="" action="ppaction://media"/>
            <a:extLst>
              <a:ext uri="{FF2B5EF4-FFF2-40B4-BE49-F238E27FC236}">
                <a16:creationId xmlns:a16="http://schemas.microsoft.com/office/drawing/2014/main" id="{C203854C-1A96-F58C-813F-3A4375557C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884" y="-1338"/>
            <a:ext cx="9146378" cy="51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8"/>
          <p:cNvSpPr txBox="1">
            <a:spLocks noGrp="1"/>
          </p:cNvSpPr>
          <p:nvPr>
            <p:ph type="title"/>
          </p:nvPr>
        </p:nvSpPr>
        <p:spPr>
          <a:xfrm>
            <a:off x="946506" y="363311"/>
            <a:ext cx="4183943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>
                <a:solidFill>
                  <a:schemeClr val="tx1"/>
                </a:solidFill>
              </a:rPr>
              <a:t>Solução SPLASH</a:t>
            </a:r>
          </a:p>
        </p:txBody>
      </p:sp>
      <p:sp>
        <p:nvSpPr>
          <p:cNvPr id="712" name="Google Shape;712;p28"/>
          <p:cNvSpPr txBox="1">
            <a:spLocks noGrp="1"/>
          </p:cNvSpPr>
          <p:nvPr>
            <p:ph type="body" idx="1"/>
          </p:nvPr>
        </p:nvSpPr>
        <p:spPr>
          <a:xfrm>
            <a:off x="2981" y="1289895"/>
            <a:ext cx="5127468" cy="339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2000" noProof="0"/>
              <a:t>Auxiliar Nadadores-Salvadores na sua: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pt-PT" sz="1600" b="1" noProof="0"/>
              <a:t>Organização</a:t>
            </a:r>
            <a:r>
              <a:rPr lang="pt-PT" sz="1600" noProof="0"/>
              <a:t> de recursos e equipas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pt-PT" sz="1600" b="1" noProof="0"/>
              <a:t>Comunicação</a:t>
            </a:r>
            <a:r>
              <a:rPr lang="pt-PT" sz="1600" noProof="0"/>
              <a:t> entre membros da equipa.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pt-PT" sz="1600" b="1" noProof="0"/>
              <a:t>Partilha de Informação</a:t>
            </a:r>
            <a:r>
              <a:rPr lang="pt-PT" sz="1600" noProof="0"/>
              <a:t> sobre perigos e eventos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endParaRPr lang="pt-PT" sz="1600" noProof="0"/>
          </a:p>
        </p:txBody>
      </p:sp>
      <p:sp>
        <p:nvSpPr>
          <p:cNvPr id="728" name="Google Shape;728;p28"/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15F87766-07D8-8420-E364-B711B637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4E5AE075-400B-BD51-819F-E5DB9C8A1742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latin typeface="+mn-lt"/>
                <a:ea typeface="Source Sans Pro"/>
              </a:rPr>
              <a:t>3</a:t>
            </a:r>
            <a:endParaRPr lang="pt-PT" sz="1600" noProof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A307F6-9F26-92D8-0767-744E6FF4F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52" y="1071764"/>
            <a:ext cx="4071736" cy="4071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137E4CE3-B1AD-76E4-37B2-0388782F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00B8FEB1-3153-DE18-DECB-B7118A2C99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60BC75F2-9CDF-E0AF-70E4-3F01CAFFF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311146"/>
            <a:ext cx="4447596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Metodologia 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3DEC73FC-D8C1-FEC8-BC7D-06A6A04CEDF0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4</a:t>
            </a:r>
          </a:p>
        </p:txBody>
      </p:sp>
      <p:sp>
        <p:nvSpPr>
          <p:cNvPr id="9" name="Google Shape;712;p28">
            <a:extLst>
              <a:ext uri="{FF2B5EF4-FFF2-40B4-BE49-F238E27FC236}">
                <a16:creationId xmlns:a16="http://schemas.microsoft.com/office/drawing/2014/main" id="{DF003FEF-D772-C344-6310-07D6F617B6FE}"/>
              </a:ext>
            </a:extLst>
          </p:cNvPr>
          <p:cNvSpPr txBox="1">
            <a:spLocks/>
          </p:cNvSpPr>
          <p:nvPr/>
        </p:nvSpPr>
        <p:spPr>
          <a:xfrm>
            <a:off x="527474" y="379393"/>
            <a:ext cx="4553680" cy="73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pt-PT" sz="1600" noProof="0"/>
              <a:t>User </a:t>
            </a:r>
            <a:r>
              <a:rPr lang="pt-PT" sz="1600" noProof="0" err="1"/>
              <a:t>Centered</a:t>
            </a:r>
            <a:r>
              <a:rPr lang="pt-PT" sz="1600" noProof="0"/>
              <a:t> Design</a:t>
            </a:r>
            <a:endParaRPr lang="pt-PT" noProof="0"/>
          </a:p>
          <a:p>
            <a:pPr marL="742950" indent="-28575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</a:pPr>
            <a:endParaRPr lang="pt-PT" sz="16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600" noProof="0"/>
          </a:p>
        </p:txBody>
      </p:sp>
      <p:pic>
        <p:nvPicPr>
          <p:cNvPr id="11" name="Picture 2" descr="Uma imagem com Cara humana, pessoa, retrato, Barba humana&#10;&#10;Descrição gerada automaticamente">
            <a:extLst>
              <a:ext uri="{FF2B5EF4-FFF2-40B4-BE49-F238E27FC236}">
                <a16:creationId xmlns:a16="http://schemas.microsoft.com/office/drawing/2014/main" id="{72403C05-9DF1-92BD-E263-458B3A8C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6" y="1879541"/>
            <a:ext cx="1373038" cy="1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F0B04F44-81FB-C6DE-9C0C-E63978F9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" y="3363958"/>
            <a:ext cx="1373038" cy="1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Uma imagem com Cara humana, pessoa, Barba humana, homem&#10;&#10;Descrição gerada automaticamente">
            <a:extLst>
              <a:ext uri="{FF2B5EF4-FFF2-40B4-BE49-F238E27FC236}">
                <a16:creationId xmlns:a16="http://schemas.microsoft.com/office/drawing/2014/main" id="{38EE3353-E933-6CC4-51E1-803629945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19" y="1882265"/>
            <a:ext cx="1373038" cy="1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A94565B5-447C-9673-434F-A1E6CA557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81" y="3362412"/>
            <a:ext cx="1373038" cy="1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712;p28">
            <a:extLst>
              <a:ext uri="{FF2B5EF4-FFF2-40B4-BE49-F238E27FC236}">
                <a16:creationId xmlns:a16="http://schemas.microsoft.com/office/drawing/2014/main" id="{DD9AFEC1-E572-03DA-8FEF-000F0BFA49D9}"/>
              </a:ext>
            </a:extLst>
          </p:cNvPr>
          <p:cNvSpPr txBox="1">
            <a:spLocks/>
          </p:cNvSpPr>
          <p:nvPr/>
        </p:nvSpPr>
        <p:spPr>
          <a:xfrm>
            <a:off x="1599458" y="1317384"/>
            <a:ext cx="1629382" cy="60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  <a:buNone/>
            </a:pPr>
            <a:r>
              <a:rPr lang="pt-PT" sz="1100" b="1" noProof="0"/>
              <a:t>Banhistas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334B8B-BB04-499F-2011-51F3EC2A923C}"/>
              </a:ext>
            </a:extLst>
          </p:cNvPr>
          <p:cNvCxnSpPr/>
          <p:nvPr/>
        </p:nvCxnSpPr>
        <p:spPr>
          <a:xfrm>
            <a:off x="1580903" y="1885208"/>
            <a:ext cx="37110" cy="2857499"/>
          </a:xfrm>
          <a:prstGeom prst="straightConnector1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group of people looking at a magnifying glass&#10;&#10;AI-generated content may be incorrect.">
            <a:extLst>
              <a:ext uri="{FF2B5EF4-FFF2-40B4-BE49-F238E27FC236}">
                <a16:creationId xmlns:a16="http://schemas.microsoft.com/office/drawing/2014/main" id="{395D9974-D6D1-E1A6-2E8F-0D423AB59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7270" y="1789093"/>
            <a:ext cx="3138180" cy="295324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7EC1F3E-DE01-E964-9076-AB2E40B92041}"/>
              </a:ext>
            </a:extLst>
          </p:cNvPr>
          <p:cNvSpPr/>
          <p:nvPr/>
        </p:nvSpPr>
        <p:spPr>
          <a:xfrm>
            <a:off x="3213759" y="2716481"/>
            <a:ext cx="749629" cy="112815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961E5E-9F33-090A-00E5-6502DE986AEB}"/>
              </a:ext>
            </a:extLst>
          </p:cNvPr>
          <p:cNvSpPr/>
          <p:nvPr/>
        </p:nvSpPr>
        <p:spPr>
          <a:xfrm>
            <a:off x="7384968" y="2182091"/>
            <a:ext cx="1729343" cy="226373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34" name="Google Shape;712;p28">
            <a:extLst>
              <a:ext uri="{FF2B5EF4-FFF2-40B4-BE49-F238E27FC236}">
                <a16:creationId xmlns:a16="http://schemas.microsoft.com/office/drawing/2014/main" id="{E16D5BAD-AD13-9B9D-36A5-9809E081553A}"/>
              </a:ext>
            </a:extLst>
          </p:cNvPr>
          <p:cNvSpPr txBox="1">
            <a:spLocks noGrp="1"/>
          </p:cNvSpPr>
          <p:nvPr/>
        </p:nvSpPr>
        <p:spPr>
          <a:xfrm>
            <a:off x="6371124" y="2442297"/>
            <a:ext cx="3343882" cy="339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algn="ctr">
              <a:spcBef>
                <a:spcPts val="1600"/>
              </a:spcBef>
              <a:buClr>
                <a:srgbClr val="4E9EC5"/>
              </a:buClr>
              <a:buNone/>
            </a:pPr>
            <a:r>
              <a:rPr lang="pt-PT" sz="2000" b="1" noProof="0" err="1"/>
              <a:t>Hierarchical</a:t>
            </a:r>
            <a:r>
              <a:rPr lang="pt-PT" sz="2000" b="1" noProof="0"/>
              <a:t> </a:t>
            </a:r>
            <a:endParaRPr lang="pt-PT" sz="2000" noProof="0"/>
          </a:p>
          <a:p>
            <a:pPr indent="0" algn="ctr">
              <a:spcBef>
                <a:spcPts val="1600"/>
              </a:spcBef>
              <a:buNone/>
            </a:pPr>
            <a:r>
              <a:rPr lang="pt-PT" sz="2000" b="1" noProof="0" err="1"/>
              <a:t>Task</a:t>
            </a:r>
            <a:r>
              <a:rPr lang="pt-PT" sz="2000" b="1" noProof="0"/>
              <a:t> </a:t>
            </a:r>
          </a:p>
          <a:p>
            <a:pPr indent="0" algn="ctr">
              <a:spcBef>
                <a:spcPts val="1600"/>
              </a:spcBef>
              <a:buNone/>
            </a:pPr>
            <a:r>
              <a:rPr lang="pt-PT" sz="2000" b="1" noProof="0" err="1"/>
              <a:t>Analysis</a:t>
            </a:r>
            <a:endParaRPr lang="pt-PT" sz="2000" b="1" noProof="0"/>
          </a:p>
          <a:p>
            <a:pPr marL="742950" indent="-285750">
              <a:spcBef>
                <a:spcPts val="1600"/>
              </a:spcBef>
              <a:buClr>
                <a:srgbClr val="4E9EC5"/>
              </a:buClr>
            </a:pPr>
            <a:endParaRPr lang="pt-PT" sz="2000" noProof="0"/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endParaRPr lang="pt-PT" sz="1050" noProof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667D30A-52E5-3D84-209F-86BCFC3B3D01}"/>
              </a:ext>
            </a:extLst>
          </p:cNvPr>
          <p:cNvSpPr/>
          <p:nvPr/>
        </p:nvSpPr>
        <p:spPr>
          <a:xfrm>
            <a:off x="6885145" y="2846050"/>
            <a:ext cx="749629" cy="112815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3" name="Google Shape;712;p28">
            <a:extLst>
              <a:ext uri="{FF2B5EF4-FFF2-40B4-BE49-F238E27FC236}">
                <a16:creationId xmlns:a16="http://schemas.microsoft.com/office/drawing/2014/main" id="{20135AA7-4366-3569-3414-D70BF1938A21}"/>
              </a:ext>
            </a:extLst>
          </p:cNvPr>
          <p:cNvSpPr txBox="1">
            <a:spLocks/>
          </p:cNvSpPr>
          <p:nvPr/>
        </p:nvSpPr>
        <p:spPr>
          <a:xfrm>
            <a:off x="-452684" y="1276772"/>
            <a:ext cx="2136450" cy="60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>
              <a:lnSpc>
                <a:spcPct val="150000"/>
              </a:lnSpc>
              <a:spcBef>
                <a:spcPts val="1600"/>
              </a:spcBef>
              <a:buClr>
                <a:srgbClr val="4E9EC5"/>
              </a:buClr>
              <a:buNone/>
            </a:pPr>
            <a:r>
              <a:rPr lang="pt-PT" sz="1100" b="1" noProof="0"/>
              <a:t>Nadadores-Salvadores</a:t>
            </a:r>
          </a:p>
        </p:txBody>
      </p:sp>
      <p:sp>
        <p:nvSpPr>
          <p:cNvPr id="7" name="Google Shape;712;p28">
            <a:extLst>
              <a:ext uri="{FF2B5EF4-FFF2-40B4-BE49-F238E27FC236}">
                <a16:creationId xmlns:a16="http://schemas.microsoft.com/office/drawing/2014/main" id="{8D9FE45F-F047-88DF-36D8-7E6F9D4AF68E}"/>
              </a:ext>
            </a:extLst>
          </p:cNvPr>
          <p:cNvSpPr txBox="1">
            <a:spLocks/>
          </p:cNvSpPr>
          <p:nvPr/>
        </p:nvSpPr>
        <p:spPr>
          <a:xfrm>
            <a:off x="291555" y="874490"/>
            <a:ext cx="2578695" cy="96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Personas</a:t>
            </a:r>
          </a:p>
        </p:txBody>
      </p:sp>
      <p:sp>
        <p:nvSpPr>
          <p:cNvPr id="8" name="Google Shape;712;p28">
            <a:extLst>
              <a:ext uri="{FF2B5EF4-FFF2-40B4-BE49-F238E27FC236}">
                <a16:creationId xmlns:a16="http://schemas.microsoft.com/office/drawing/2014/main" id="{2B2298A3-20BC-A7B3-22BF-BCA4AEAE71CF}"/>
              </a:ext>
            </a:extLst>
          </p:cNvPr>
          <p:cNvSpPr txBox="1">
            <a:spLocks/>
          </p:cNvSpPr>
          <p:nvPr/>
        </p:nvSpPr>
        <p:spPr>
          <a:xfrm>
            <a:off x="3665141" y="888381"/>
            <a:ext cx="3566935" cy="96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Cenários e Motivações</a:t>
            </a:r>
          </a:p>
        </p:txBody>
      </p:sp>
    </p:spTree>
    <p:extLst>
      <p:ext uri="{BB962C8B-B14F-4D97-AF65-F5344CB8AC3E}">
        <p14:creationId xmlns:p14="http://schemas.microsoft.com/office/powerpoint/2010/main" val="270987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3EF75A21-C124-5C08-FB81-979C2EE5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99CA4E4A-8C9B-D7DF-E4D3-6408F932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91A8BE36-F04D-730F-D9C3-F2EE6E29E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5789378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Principais Funcionalidades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92535A30-0A1B-ED49-75FB-A2E4F247AAA9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5</a:t>
            </a: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4C0945D5-EA21-748E-D8CB-8B27E3A74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81" y="1289895"/>
            <a:ext cx="5102274" cy="339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2000" b="1" noProof="0"/>
              <a:t>Requisitos: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pt-PT" sz="1600" b="1" noProof="0"/>
              <a:t>Gestão </a:t>
            </a:r>
            <a:r>
              <a:rPr lang="pt-PT" sz="1600" noProof="0"/>
              <a:t>de equipas em postos de vigia</a:t>
            </a:r>
          </a:p>
          <a:p>
            <a:pPr lvl="1">
              <a:lnSpc>
                <a:spcPct val="150000"/>
              </a:lnSpc>
              <a:spcBef>
                <a:spcPts val="1600"/>
              </a:spcBef>
            </a:pPr>
            <a:r>
              <a:rPr lang="pt-PT" sz="1600" b="1" noProof="0"/>
              <a:t>Rastreio </a:t>
            </a:r>
            <a:r>
              <a:rPr lang="pt-PT" sz="1600" noProof="0"/>
              <a:t>de Perigos na praia.</a:t>
            </a:r>
          </a:p>
          <a:p>
            <a:pPr lvl="1">
              <a:lnSpc>
                <a:spcPct val="150000"/>
              </a:lnSpc>
              <a:spcBef>
                <a:spcPts val="1600"/>
              </a:spcBef>
              <a:buClr>
                <a:srgbClr val="07143D"/>
              </a:buClr>
            </a:pPr>
            <a:r>
              <a:rPr lang="pt-PT" sz="1600" b="1" noProof="0"/>
              <a:t>Comunicação</a:t>
            </a:r>
            <a:r>
              <a:rPr lang="pt-PT" sz="1600" noProof="0"/>
              <a:t> de equipa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0891E86-4D51-8654-344B-0615C2D1BFFA}"/>
              </a:ext>
            </a:extLst>
          </p:cNvPr>
          <p:cNvGrpSpPr/>
          <p:nvPr/>
        </p:nvGrpSpPr>
        <p:grpSpPr>
          <a:xfrm>
            <a:off x="4431818" y="2265868"/>
            <a:ext cx="4258653" cy="2461666"/>
            <a:chOff x="4348691" y="2214099"/>
            <a:chExt cx="4258653" cy="2461666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C5096C50-EDE4-DE93-14BD-B9E3196D3B99}"/>
                </a:ext>
              </a:extLst>
            </p:cNvPr>
            <p:cNvSpPr/>
            <p:nvPr/>
          </p:nvSpPr>
          <p:spPr>
            <a:xfrm rot="20012376">
              <a:off x="7107655" y="2254619"/>
              <a:ext cx="1499689" cy="1271433"/>
            </a:xfrm>
            <a:prstGeom prst="hexago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noProof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F9F5E8E8-762F-C5CD-7183-D4FD493B841F}"/>
                </a:ext>
              </a:extLst>
            </p:cNvPr>
            <p:cNvSpPr/>
            <p:nvPr/>
          </p:nvSpPr>
          <p:spPr>
            <a:xfrm rot="20012376">
              <a:off x="5706174" y="2214099"/>
              <a:ext cx="1499689" cy="1271433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noProof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A19DCCBC-A1D0-5DFA-D7DA-E979CA7C04B8}"/>
                </a:ext>
              </a:extLst>
            </p:cNvPr>
            <p:cNvGrpSpPr/>
            <p:nvPr/>
          </p:nvGrpSpPr>
          <p:grpSpPr>
            <a:xfrm>
              <a:off x="4348691" y="2301610"/>
              <a:ext cx="3461427" cy="2374155"/>
              <a:chOff x="4348691" y="2301610"/>
              <a:chExt cx="3461427" cy="2374155"/>
            </a:xfrm>
          </p:grpSpPr>
          <p:sp>
            <p:nvSpPr>
              <p:cNvPr id="728" name="Google Shape;728;p28">
                <a:extLst>
                  <a:ext uri="{FF2B5EF4-FFF2-40B4-BE49-F238E27FC236}">
                    <a16:creationId xmlns:a16="http://schemas.microsoft.com/office/drawing/2014/main" id="{3BEDA61C-4541-D30C-5E3E-4C8909E67E44}"/>
                  </a:ext>
                </a:extLst>
              </p:cNvPr>
              <p:cNvSpPr/>
              <p:nvPr/>
            </p:nvSpPr>
            <p:spPr>
              <a:xfrm>
                <a:off x="4390550" y="4462725"/>
                <a:ext cx="1158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PT" noProof="0"/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650E52CD-EA35-737E-A2CA-8D7765C0FCB9}"/>
                  </a:ext>
                </a:extLst>
              </p:cNvPr>
              <p:cNvSpPr/>
              <p:nvPr/>
            </p:nvSpPr>
            <p:spPr>
              <a:xfrm rot="20012376">
                <a:off x="6310429" y="3404332"/>
                <a:ext cx="1499689" cy="1271433"/>
              </a:xfrm>
              <a:prstGeom prst="hexagon">
                <a:avLst/>
              </a:prstGeom>
              <a:solidFill>
                <a:schemeClr val="accent6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noProof="0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0392F705-A75F-1788-8CEE-1C15181CB134}"/>
                  </a:ext>
                </a:extLst>
              </p:cNvPr>
              <p:cNvSpPr/>
              <p:nvPr/>
            </p:nvSpPr>
            <p:spPr>
              <a:xfrm rot="20012376">
                <a:off x="4898518" y="3369110"/>
                <a:ext cx="1499689" cy="1271433"/>
              </a:xfrm>
              <a:prstGeom prst="hexagon">
                <a:avLst/>
              </a:prstGeom>
              <a:solidFill>
                <a:srgbClr val="00B0F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noProof="0"/>
              </a:p>
            </p:txBody>
          </p:sp>
          <p:pic>
            <p:nvPicPr>
              <p:cNvPr id="18" name="Picture 17" descr="A blue elephant head with white outline on black background&#10;&#10;AI-generated content may be incorrect.">
                <a:extLst>
                  <a:ext uri="{FF2B5EF4-FFF2-40B4-BE49-F238E27FC236}">
                    <a16:creationId xmlns:a16="http://schemas.microsoft.com/office/drawing/2014/main" id="{5DD7DA62-5173-EFC0-B269-FABE6FABE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1704" b="22286"/>
              <a:stretch/>
            </p:blipFill>
            <p:spPr>
              <a:xfrm rot="152376">
                <a:off x="4348691" y="3494998"/>
                <a:ext cx="2719284" cy="1126246"/>
              </a:xfrm>
              <a:prstGeom prst="rect">
                <a:avLst/>
              </a:prstGeom>
            </p:spPr>
          </p:pic>
          <p:pic>
            <p:nvPicPr>
              <p:cNvPr id="19" name="Picture 18" descr="A purple ribbon in a shape of a infinity symbol&#10;&#10;AI-generated content may be incorrect.">
                <a:extLst>
                  <a:ext uri="{FF2B5EF4-FFF2-40B4-BE49-F238E27FC236}">
                    <a16:creationId xmlns:a16="http://schemas.microsoft.com/office/drawing/2014/main" id="{26BB09DF-5407-BD4F-FAE0-CA673C90D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52376">
                <a:off x="6530034" y="3589812"/>
                <a:ext cx="997138" cy="824722"/>
              </a:xfrm>
              <a:prstGeom prst="rect">
                <a:avLst/>
              </a:prstGeom>
            </p:spPr>
          </p:pic>
          <p:pic>
            <p:nvPicPr>
              <p:cNvPr id="3" name="Picture 2" descr="A blue atom symbol with a black background&#10;&#10;AI-generated content may be incorrect.">
                <a:extLst>
                  <a:ext uri="{FF2B5EF4-FFF2-40B4-BE49-F238E27FC236}">
                    <a16:creationId xmlns:a16="http://schemas.microsoft.com/office/drawing/2014/main" id="{251CFB9C-3B17-F9D7-58ED-C32928336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52376">
                <a:off x="5850234" y="2301610"/>
                <a:ext cx="1214435" cy="1093918"/>
              </a:xfrm>
              <a:prstGeom prst="rect">
                <a:avLst/>
              </a:prstGeom>
            </p:spPr>
          </p:pic>
        </p:grpSp>
      </p:grpSp>
      <p:sp>
        <p:nvSpPr>
          <p:cNvPr id="12" name="Google Shape;712;p28">
            <a:extLst>
              <a:ext uri="{FF2B5EF4-FFF2-40B4-BE49-F238E27FC236}">
                <a16:creationId xmlns:a16="http://schemas.microsoft.com/office/drawing/2014/main" id="{3D175411-2789-4563-C6C1-E21DA0CDBFB1}"/>
              </a:ext>
            </a:extLst>
          </p:cNvPr>
          <p:cNvSpPr txBox="1">
            <a:spLocks/>
          </p:cNvSpPr>
          <p:nvPr/>
        </p:nvSpPr>
        <p:spPr>
          <a:xfrm>
            <a:off x="4084295" y="1289895"/>
            <a:ext cx="3200568" cy="101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42950" indent="-285750">
              <a:lnSpc>
                <a:spcPct val="150000"/>
              </a:lnSpc>
              <a:spcBef>
                <a:spcPts val="1600"/>
              </a:spcBef>
            </a:pPr>
            <a:r>
              <a:rPr lang="pt-PT" sz="2000" b="1" noProof="0"/>
              <a:t>Solução: </a:t>
            </a:r>
            <a:r>
              <a:rPr lang="pt-PT" sz="1600" noProof="0"/>
              <a:t>Web app</a:t>
            </a:r>
          </a:p>
        </p:txBody>
      </p:sp>
      <p:pic>
        <p:nvPicPr>
          <p:cNvPr id="8" name="Picture 7" descr="NET Core / Univio">
            <a:extLst>
              <a:ext uri="{FF2B5EF4-FFF2-40B4-BE49-F238E27FC236}">
                <a16:creationId xmlns:a16="http://schemas.microsoft.com/office/drawing/2014/main" id="{B4863086-6B36-7D07-8A5D-DBEB8D76D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5027" y="2386321"/>
            <a:ext cx="2155601" cy="11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2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C3F69E63-6A6E-B0A6-767B-F35CA93E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13F213B5-2707-92F2-98A1-F05D335459B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740B4B45-D404-31F5-380C-E12B5033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797D7F60-63C5-8A1A-4BB1-91161A9B3F7E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16E21F-9ACE-2421-940F-6932045B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239" y="1388691"/>
            <a:ext cx="2857501" cy="1637249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D4314F-D757-44D5-122A-88309406E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391" y="1401059"/>
            <a:ext cx="2857501" cy="1629080"/>
          </a:xfrm>
          <a:prstGeom prst="rect">
            <a:avLst/>
          </a:prstGeom>
        </p:spPr>
      </p:pic>
      <p:pic>
        <p:nvPicPr>
          <p:cNvPr id="16" name="Picture 15" descr="A screenshot of a chat&#10;&#10;AI-generated content may be incorrect.">
            <a:extLst>
              <a:ext uri="{FF2B5EF4-FFF2-40B4-BE49-F238E27FC236}">
                <a16:creationId xmlns:a16="http://schemas.microsoft.com/office/drawing/2014/main" id="{8C5D715D-0BD9-A2F8-A544-711BCE575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34" y="3169453"/>
            <a:ext cx="2857502" cy="1637248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658D61-6BA5-747A-2D48-5E2CC2A0A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239" y="3168438"/>
            <a:ext cx="2857500" cy="1639277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C1193E-510F-A6B7-47DE-E45C93549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5391" y="3170213"/>
            <a:ext cx="2816087" cy="1635724"/>
          </a:xfrm>
          <a:prstGeom prst="rect">
            <a:avLst/>
          </a:prstGeom>
        </p:spPr>
      </p:pic>
      <p:sp>
        <p:nvSpPr>
          <p:cNvPr id="9" name="Google Shape;711;p28">
            <a:extLst>
              <a:ext uri="{FF2B5EF4-FFF2-40B4-BE49-F238E27FC236}">
                <a16:creationId xmlns:a16="http://schemas.microsoft.com/office/drawing/2014/main" id="{248861D4-00D3-78EE-97F6-9011F202E1FC}"/>
              </a:ext>
            </a:extLst>
          </p:cNvPr>
          <p:cNvSpPr txBox="1">
            <a:spLocks/>
          </p:cNvSpPr>
          <p:nvPr/>
        </p:nvSpPr>
        <p:spPr>
          <a:xfrm>
            <a:off x="953698" y="407633"/>
            <a:ext cx="6095835" cy="61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"/>
              <a:buNone/>
              <a:defRPr sz="3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PT" noProof="0"/>
              <a:t>Protótipos de baixa fidelidade</a:t>
            </a:r>
          </a:p>
        </p:txBody>
      </p:sp>
      <p:pic>
        <p:nvPicPr>
          <p:cNvPr id="11" name="Picture 10" descr="A map of a city&#10;&#10;AI-generated content may be incorrect.">
            <a:extLst>
              <a:ext uri="{FF2B5EF4-FFF2-40B4-BE49-F238E27FC236}">
                <a16:creationId xmlns:a16="http://schemas.microsoft.com/office/drawing/2014/main" id="{38ED3EE9-0063-F681-D8EC-8ABF33CDC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718" y="1390540"/>
            <a:ext cx="2860683" cy="16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8FCA5CA1-B447-A456-758E-E233031F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51690ABF-43E8-2027-5101-8F5C3576B31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9B0C9B32-FB0B-9459-06B5-72FB674A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C2D5AC45-945A-8C96-44B6-28C9D27FAE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3867814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noProof="0"/>
              <a:t>Usability Tests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5B6F6AF3-48B0-C2E0-67F2-473D3D29BBF3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7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1D7CB5BE-2D24-8EC6-8B84-1AADA68BE9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" y="938993"/>
            <a:ext cx="9140121" cy="412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Validar conceitos antes do desenvolvimento completo.</a:t>
            </a:r>
            <a:endParaRPr lang="pt-PT" noProof="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Questionários pós teste.</a:t>
            </a:r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5 Participantes</a:t>
            </a:r>
          </a:p>
        </p:txBody>
      </p:sp>
      <p:pic>
        <p:nvPicPr>
          <p:cNvPr id="3" name="Picture 2" descr="A group of people looking at papers&#10;&#10;AI-generated content may be incorrect.">
            <a:extLst>
              <a:ext uri="{FF2B5EF4-FFF2-40B4-BE49-F238E27FC236}">
                <a16:creationId xmlns:a16="http://schemas.microsoft.com/office/drawing/2014/main" id="{147AB864-E625-651E-FB37-D4F6E6184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884969"/>
            <a:ext cx="5022122" cy="28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35C3BC3C-76AB-5D00-B234-3D8C25B1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93542348-C78F-6B8C-702E-16583F13AAF2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6CD48989-66A2-7094-8415-FC2CBD89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C8753021-AAF3-81AE-A37A-49E457685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5251009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Conclusões pós teste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CB7B411B-06D7-C557-E28F-6D22726ABE03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 noProof="0">
                <a:solidFill>
                  <a:schemeClr val="tx1"/>
                </a:solidFill>
                <a:ea typeface="Source Sans Pro"/>
              </a:rPr>
              <a:t>8</a:t>
            </a: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6AB7D418-2262-00EB-5A1A-B46EB14930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" y="938993"/>
            <a:ext cx="4569285" cy="412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noProof="0"/>
              <a:t>Abordagem inicial muito seccionada.</a:t>
            </a:r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 b="1" noProof="0"/>
              <a:t>Evolução:</a:t>
            </a:r>
          </a:p>
          <a:p>
            <a:pPr marL="1462405" lvl="1" indent="-285750">
              <a:spcBef>
                <a:spcPts val="1600"/>
              </a:spcBef>
            </a:pPr>
            <a:r>
              <a:rPr lang="pt-PT" sz="1600"/>
              <a:t>Mapa como unidade central sempre visível</a:t>
            </a:r>
          </a:p>
          <a:p>
            <a:pPr marL="1462405" lvl="1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/>
              <a:t>Informação remata sobre mapa</a:t>
            </a:r>
          </a:p>
          <a:p>
            <a:pPr marL="1176655" lvl="1" indent="0" algn="just">
              <a:lnSpc>
                <a:spcPct val="150000"/>
              </a:lnSpc>
              <a:spcBef>
                <a:spcPts val="1600"/>
              </a:spcBef>
              <a:buNone/>
            </a:pPr>
            <a:endParaRPr lang="pt-PT" sz="1600" noProof="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endParaRPr lang="pt-PT" sz="1600" noProof="0"/>
          </a:p>
        </p:txBody>
      </p:sp>
      <p:pic>
        <p:nvPicPr>
          <p:cNvPr id="7" name="Picture 10" descr="A map of a city&#10;&#10;AI-generated content may be incorrect.">
            <a:extLst>
              <a:ext uri="{FF2B5EF4-FFF2-40B4-BE49-F238E27FC236}">
                <a16:creationId xmlns:a16="http://schemas.microsoft.com/office/drawing/2014/main" id="{3FCDD00A-EE95-20AF-92E8-75CB4527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66" y="1160043"/>
            <a:ext cx="2474323" cy="14117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64E0D6-B961-DCA5-F5CA-4A75EE49E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368" y="2748231"/>
            <a:ext cx="4168817" cy="1987636"/>
          </a:xfrm>
          <a:prstGeom prst="rect">
            <a:avLst/>
          </a:prstGeom>
        </p:spPr>
      </p:pic>
      <p:sp>
        <p:nvSpPr>
          <p:cNvPr id="11" name="Seta: Curvada para Baixo 10">
            <a:extLst>
              <a:ext uri="{FF2B5EF4-FFF2-40B4-BE49-F238E27FC236}">
                <a16:creationId xmlns:a16="http://schemas.microsoft.com/office/drawing/2014/main" id="{1ED849B6-3EB3-2548-F7BE-AAC14A1CCC05}"/>
              </a:ext>
            </a:extLst>
          </p:cNvPr>
          <p:cNvSpPr/>
          <p:nvPr/>
        </p:nvSpPr>
        <p:spPr>
          <a:xfrm rot="2884383">
            <a:off x="7201737" y="1580279"/>
            <a:ext cx="1740875" cy="975939"/>
          </a:xfrm>
          <a:prstGeom prst="curvedDownArrow">
            <a:avLst>
              <a:gd name="adj1" fmla="val 25000"/>
              <a:gd name="adj2" fmla="val 54726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5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>
          <a:extLst>
            <a:ext uri="{FF2B5EF4-FFF2-40B4-BE49-F238E27FC236}">
              <a16:creationId xmlns:a16="http://schemas.microsoft.com/office/drawing/2014/main" id="{07D7CE46-5046-7F46-6839-7BF69E90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">
            <a:extLst>
              <a:ext uri="{FF2B5EF4-FFF2-40B4-BE49-F238E27FC236}">
                <a16:creationId xmlns:a16="http://schemas.microsoft.com/office/drawing/2014/main" id="{3A3A6FBC-39E8-42DB-F457-20661BA7C72C}"/>
              </a:ext>
            </a:extLst>
          </p:cNvPr>
          <p:cNvSpPr/>
          <p:nvPr/>
        </p:nvSpPr>
        <p:spPr>
          <a:xfrm>
            <a:off x="4390550" y="4462725"/>
            <a:ext cx="115800" cy="11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noProof="0"/>
          </a:p>
        </p:txBody>
      </p:sp>
      <p:pic>
        <p:nvPicPr>
          <p:cNvPr id="2" name="Picture 1" descr="A logo with a splash of water&#10;&#10;Description automatically generated">
            <a:extLst>
              <a:ext uri="{FF2B5EF4-FFF2-40B4-BE49-F238E27FC236}">
                <a16:creationId xmlns:a16="http://schemas.microsoft.com/office/drawing/2014/main" id="{DC425A05-5328-A88D-51AB-23495C27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357"/>
          <a:stretch/>
        </p:blipFill>
        <p:spPr>
          <a:xfrm>
            <a:off x="7503146" y="145423"/>
            <a:ext cx="1640854" cy="1134777"/>
          </a:xfrm>
          <a:prstGeom prst="rect">
            <a:avLst/>
          </a:prstGeom>
        </p:spPr>
      </p:pic>
      <p:sp>
        <p:nvSpPr>
          <p:cNvPr id="5" name="Google Shape;711;p28">
            <a:extLst>
              <a:ext uri="{FF2B5EF4-FFF2-40B4-BE49-F238E27FC236}">
                <a16:creationId xmlns:a16="http://schemas.microsoft.com/office/drawing/2014/main" id="{6F3C52AF-706F-891B-FBB9-483A07E35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698" y="407633"/>
            <a:ext cx="5251009" cy="610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noProof="0"/>
              <a:t>User story de foco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1107CBCC-D14D-0FB7-086D-B37EC25AF2D7}"/>
              </a:ext>
            </a:extLst>
          </p:cNvPr>
          <p:cNvSpPr txBox="1"/>
          <p:nvPr/>
        </p:nvSpPr>
        <p:spPr>
          <a:xfrm>
            <a:off x="2884" y="4803608"/>
            <a:ext cx="91418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pt-PT" sz="1600">
                <a:solidFill>
                  <a:schemeClr val="tx1"/>
                </a:solidFill>
                <a:ea typeface="Source Sans Pro"/>
              </a:rPr>
              <a:t>9</a:t>
            </a:r>
            <a:endParaRPr lang="pt-PT" sz="1600" noProof="0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6" name="Google Shape;712;p28">
            <a:extLst>
              <a:ext uri="{FF2B5EF4-FFF2-40B4-BE49-F238E27FC236}">
                <a16:creationId xmlns:a16="http://schemas.microsoft.com/office/drawing/2014/main" id="{A5B27598-CA5C-4BBE-593A-8C438DDA8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" y="938993"/>
            <a:ext cx="7790467" cy="412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r>
              <a:rPr lang="pt-PT" sz="1600"/>
              <a:t>“Como nadador-salvador supervisor, quero aceder à aplicação para gerir equipas nos postos, verificar perigos (hazards) e meteorologia da praia.”</a:t>
            </a:r>
            <a:endParaRPr lang="pt-PT" sz="1600" noProof="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endParaRPr lang="pt-PT" sz="1600"/>
          </a:p>
          <a:p>
            <a:pPr marL="1005205" indent="-285750" algn="just">
              <a:lnSpc>
                <a:spcPct val="150000"/>
              </a:lnSpc>
              <a:spcBef>
                <a:spcPts val="1600"/>
              </a:spcBef>
            </a:pPr>
            <a:endParaRPr lang="pt-PT" sz="1600" noProof="0"/>
          </a:p>
          <a:p>
            <a:pPr marL="719455" indent="0" algn="just">
              <a:lnSpc>
                <a:spcPct val="150000"/>
              </a:lnSpc>
              <a:spcBef>
                <a:spcPts val="1600"/>
              </a:spcBef>
              <a:buNone/>
            </a:pPr>
            <a:endParaRPr lang="pt-PT" sz="1600" noProof="0"/>
          </a:p>
          <a:p>
            <a:pPr marL="719455" indent="0" algn="just">
              <a:lnSpc>
                <a:spcPct val="150000"/>
              </a:lnSpc>
              <a:spcBef>
                <a:spcPts val="1600"/>
              </a:spcBef>
              <a:buNone/>
            </a:pPr>
            <a:endParaRPr lang="pt-PT" sz="1600" noProof="0"/>
          </a:p>
        </p:txBody>
      </p:sp>
      <p:pic>
        <p:nvPicPr>
          <p:cNvPr id="3" name="Picture 2" descr="Uma imagem com Cara humana, pessoa, retrato, Barba humana&#10;&#10;Descrição gerada automaticamente">
            <a:extLst>
              <a:ext uri="{FF2B5EF4-FFF2-40B4-BE49-F238E27FC236}">
                <a16:creationId xmlns:a16="http://schemas.microsoft.com/office/drawing/2014/main" id="{BFD90638-A239-A871-F281-9DA4CEDF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09" y="2223655"/>
            <a:ext cx="2566082" cy="257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14258"/>
      </p:ext>
    </p:extLst>
  </p:cSld>
  <p:clrMapOvr>
    <a:masterClrMapping/>
  </p:clrMapOvr>
</p:sld>
</file>

<file path=ppt/theme/theme1.xml><?xml version="1.0" encoding="utf-8"?>
<a:theme xmlns:a="http://schemas.openxmlformats.org/drawingml/2006/main" name="Shipbuilding Company Profile by Slidesgo">
  <a:themeElements>
    <a:clrScheme name="Simple Light">
      <a:dk1>
        <a:srgbClr val="07143D"/>
      </a:dk1>
      <a:lt1>
        <a:srgbClr val="CCB471"/>
      </a:lt1>
      <a:dk2>
        <a:srgbClr val="4DB2A1"/>
      </a:dk2>
      <a:lt2>
        <a:srgbClr val="6BC3E1"/>
      </a:lt2>
      <a:accent1>
        <a:srgbClr val="4E9EC5"/>
      </a:accent1>
      <a:accent2>
        <a:srgbClr val="163781"/>
      </a:accent2>
      <a:accent3>
        <a:srgbClr val="F3F3F3"/>
      </a:accent3>
      <a:accent4>
        <a:srgbClr val="D9D9D9"/>
      </a:accent4>
      <a:accent5>
        <a:srgbClr val="B7B7B7"/>
      </a:accent5>
      <a:accent6>
        <a:srgbClr val="FFFFFF"/>
      </a:accent6>
      <a:hlink>
        <a:srgbClr val="071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13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Shipbuilding Company Profile by Slidesgo</vt:lpstr>
      <vt:lpstr>PowerPoint Presentation</vt:lpstr>
      <vt:lpstr>PowerPoint Presentation</vt:lpstr>
      <vt:lpstr>Solução SPLASH</vt:lpstr>
      <vt:lpstr>Metodologia </vt:lpstr>
      <vt:lpstr>Principais Funcionalidades</vt:lpstr>
      <vt:lpstr>PowerPoint Presentation</vt:lpstr>
      <vt:lpstr>Usability Tests</vt:lpstr>
      <vt:lpstr>Conclusões pós teste</vt:lpstr>
      <vt:lpstr>User story de foco</vt:lpstr>
      <vt:lpstr>Demo </vt:lpstr>
      <vt:lpstr>PowerPoint Presentation</vt:lpstr>
      <vt:lpstr>PowerPoint Presentation</vt:lpstr>
      <vt:lpstr>Hierarquical Task Analysis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Marta Almeida</dc:creator>
  <cp:revision>7</cp:revision>
  <dcterms:modified xsi:type="dcterms:W3CDTF">2025-03-19T00:06:51Z</dcterms:modified>
</cp:coreProperties>
</file>